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Ubuntu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i5p/oPzoOjLQ7I3eHuMW2/zhRB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-regular.fntdata"/><Relationship Id="rId22" Type="http://schemas.openxmlformats.org/officeDocument/2006/relationships/font" Target="fonts/Ubuntu-italic.fntdata"/><Relationship Id="rId21" Type="http://schemas.openxmlformats.org/officeDocument/2006/relationships/font" Target="fonts/Ubuntu-bold.fntdata"/><Relationship Id="rId24" Type="http://schemas.openxmlformats.org/officeDocument/2006/relationships/font" Target="fonts/Roboto-regular.fntdata"/><Relationship Id="rId23" Type="http://schemas.openxmlformats.org/officeDocument/2006/relationships/font" Target="fonts/Ubuntu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OpenSans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/>
          <p:nvPr>
            <p:ph idx="2" type="pic"/>
          </p:nvPr>
        </p:nvSpPr>
        <p:spPr>
          <a:xfrm>
            <a:off x="0" y="0"/>
            <a:ext cx="12061604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Custom Layout">
  <p:cSld name="17_Custom Layou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6"/>
          <p:cNvSpPr/>
          <p:nvPr>
            <p:ph idx="2" type="pic"/>
          </p:nvPr>
        </p:nvSpPr>
        <p:spPr>
          <a:xfrm>
            <a:off x="1084880" y="0"/>
            <a:ext cx="3471621" cy="407605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3" name="Google Shape;43;p26"/>
          <p:cNvSpPr txBox="1"/>
          <p:nvPr>
            <p:ph idx="1" type="body"/>
          </p:nvPr>
        </p:nvSpPr>
        <p:spPr>
          <a:xfrm>
            <a:off x="5848565" y="1078531"/>
            <a:ext cx="4527012" cy="11434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Custom Layout">
  <p:cSld name="16_Custom Layou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/>
          <p:nvPr>
            <p:ph idx="2" type="pic"/>
          </p:nvPr>
        </p:nvSpPr>
        <p:spPr>
          <a:xfrm>
            <a:off x="4764505" y="0"/>
            <a:ext cx="7427495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6" name="Google Shape;46;p27"/>
          <p:cNvSpPr txBox="1"/>
          <p:nvPr>
            <p:ph idx="1" type="body"/>
          </p:nvPr>
        </p:nvSpPr>
        <p:spPr>
          <a:xfrm>
            <a:off x="766884" y="396606"/>
            <a:ext cx="4527012" cy="11434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7"/>
          <p:cNvSpPr/>
          <p:nvPr>
            <p:ph idx="3" type="pic"/>
          </p:nvPr>
        </p:nvSpPr>
        <p:spPr>
          <a:xfrm>
            <a:off x="3285641" y="5005951"/>
            <a:ext cx="6869011" cy="185204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Custom Layout">
  <p:cSld name="15_Custom Layou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8"/>
          <p:cNvSpPr/>
          <p:nvPr>
            <p:ph idx="2" type="pic"/>
          </p:nvPr>
        </p:nvSpPr>
        <p:spPr>
          <a:xfrm>
            <a:off x="1317171" y="2136888"/>
            <a:ext cx="2787536" cy="188753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0" name="Google Shape;50;p28"/>
          <p:cNvSpPr/>
          <p:nvPr>
            <p:ph idx="3" type="pic"/>
          </p:nvPr>
        </p:nvSpPr>
        <p:spPr>
          <a:xfrm>
            <a:off x="4702232" y="2136888"/>
            <a:ext cx="2787536" cy="188753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28"/>
          <p:cNvSpPr/>
          <p:nvPr>
            <p:ph idx="4" type="pic"/>
          </p:nvPr>
        </p:nvSpPr>
        <p:spPr>
          <a:xfrm>
            <a:off x="8087293" y="2136888"/>
            <a:ext cx="2787536" cy="188753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2" name="Google Shape;52;p28"/>
          <p:cNvSpPr txBox="1"/>
          <p:nvPr>
            <p:ph idx="1" type="body"/>
          </p:nvPr>
        </p:nvSpPr>
        <p:spPr>
          <a:xfrm>
            <a:off x="2034209" y="396607"/>
            <a:ext cx="8123582" cy="1079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ustom Layout">
  <p:cSld name="14_Custom Layou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9"/>
          <p:cNvSpPr txBox="1"/>
          <p:nvPr>
            <p:ph idx="1" type="body"/>
          </p:nvPr>
        </p:nvSpPr>
        <p:spPr>
          <a:xfrm>
            <a:off x="2034209" y="396607"/>
            <a:ext cx="8123582" cy="1079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29"/>
          <p:cNvSpPr/>
          <p:nvPr>
            <p:ph idx="2" type="pic"/>
          </p:nvPr>
        </p:nvSpPr>
        <p:spPr>
          <a:xfrm>
            <a:off x="7625435" y="1526444"/>
            <a:ext cx="3524848" cy="474829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6" name="Google Shape;56;p29"/>
          <p:cNvSpPr/>
          <p:nvPr>
            <p:ph idx="3" type="pic"/>
          </p:nvPr>
        </p:nvSpPr>
        <p:spPr>
          <a:xfrm>
            <a:off x="4133476" y="3191332"/>
            <a:ext cx="1805191" cy="11971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7" name="Google Shape;57;p29"/>
          <p:cNvSpPr/>
          <p:nvPr>
            <p:ph idx="4" type="pic"/>
          </p:nvPr>
        </p:nvSpPr>
        <p:spPr>
          <a:xfrm>
            <a:off x="1489166" y="1525581"/>
            <a:ext cx="1805191" cy="11971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ustom Layout">
  <p:cSld name="13_Custom Layou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 txBox="1"/>
          <p:nvPr>
            <p:ph idx="1" type="body"/>
          </p:nvPr>
        </p:nvSpPr>
        <p:spPr>
          <a:xfrm>
            <a:off x="2034209" y="396607"/>
            <a:ext cx="8123582" cy="1079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30"/>
          <p:cNvSpPr/>
          <p:nvPr>
            <p:ph idx="2" type="pic"/>
          </p:nvPr>
        </p:nvSpPr>
        <p:spPr>
          <a:xfrm>
            <a:off x="4299284" y="1750192"/>
            <a:ext cx="3352800" cy="301591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1" name="Google Shape;61;p30"/>
          <p:cNvSpPr/>
          <p:nvPr>
            <p:ph idx="3" type="pic"/>
          </p:nvPr>
        </p:nvSpPr>
        <p:spPr>
          <a:xfrm>
            <a:off x="7924799" y="1726280"/>
            <a:ext cx="2518612" cy="13752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2" name="Google Shape;62;p30"/>
          <p:cNvSpPr/>
          <p:nvPr>
            <p:ph idx="4" type="pic"/>
          </p:nvPr>
        </p:nvSpPr>
        <p:spPr>
          <a:xfrm>
            <a:off x="7924799" y="3355359"/>
            <a:ext cx="2518612" cy="13752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1"/>
          <p:cNvSpPr/>
          <p:nvPr>
            <p:ph idx="2" type="pic"/>
          </p:nvPr>
        </p:nvSpPr>
        <p:spPr>
          <a:xfrm>
            <a:off x="5454316" y="0"/>
            <a:ext cx="3368842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5" name="Google Shape;65;p31"/>
          <p:cNvSpPr/>
          <p:nvPr>
            <p:ph idx="3" type="pic"/>
          </p:nvPr>
        </p:nvSpPr>
        <p:spPr>
          <a:xfrm>
            <a:off x="8823158" y="0"/>
            <a:ext cx="3368842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6" name="Google Shape;66;p31"/>
          <p:cNvSpPr txBox="1"/>
          <p:nvPr>
            <p:ph idx="1" type="body"/>
          </p:nvPr>
        </p:nvSpPr>
        <p:spPr>
          <a:xfrm>
            <a:off x="766884" y="396606"/>
            <a:ext cx="4527012" cy="11434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2"/>
          <p:cNvSpPr txBox="1"/>
          <p:nvPr>
            <p:ph idx="1" type="body"/>
          </p:nvPr>
        </p:nvSpPr>
        <p:spPr>
          <a:xfrm>
            <a:off x="1004089" y="396606"/>
            <a:ext cx="4754454" cy="1935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32"/>
          <p:cNvSpPr/>
          <p:nvPr>
            <p:ph idx="2" type="pic"/>
          </p:nvPr>
        </p:nvSpPr>
        <p:spPr>
          <a:xfrm>
            <a:off x="6417129" y="1346444"/>
            <a:ext cx="5533704" cy="37317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0" name="Google Shape;70;p32"/>
          <p:cNvSpPr txBox="1"/>
          <p:nvPr/>
        </p:nvSpPr>
        <p:spPr>
          <a:xfrm>
            <a:off x="1038891" y="2332222"/>
            <a:ext cx="180995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Description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3"/>
          <p:cNvSpPr txBox="1"/>
          <p:nvPr>
            <p:ph idx="1" type="body"/>
          </p:nvPr>
        </p:nvSpPr>
        <p:spPr>
          <a:xfrm>
            <a:off x="2034209" y="396607"/>
            <a:ext cx="8123582" cy="1079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33"/>
          <p:cNvSpPr/>
          <p:nvPr>
            <p:ph idx="2" type="pic"/>
          </p:nvPr>
        </p:nvSpPr>
        <p:spPr>
          <a:xfrm>
            <a:off x="1919909" y="1993891"/>
            <a:ext cx="3361704" cy="153987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/>
          <p:nvPr>
            <p:ph idx="1" type="body"/>
          </p:nvPr>
        </p:nvSpPr>
        <p:spPr>
          <a:xfrm>
            <a:off x="2034209" y="396607"/>
            <a:ext cx="8123582" cy="1079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4"/>
          <p:cNvSpPr/>
          <p:nvPr>
            <p:ph idx="2" type="pic"/>
          </p:nvPr>
        </p:nvSpPr>
        <p:spPr>
          <a:xfrm>
            <a:off x="5219700" y="2120089"/>
            <a:ext cx="1752600" cy="376609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/>
          <p:nvPr>
            <p:ph idx="2" type="pic"/>
          </p:nvPr>
        </p:nvSpPr>
        <p:spPr>
          <a:xfrm>
            <a:off x="0" y="0"/>
            <a:ext cx="12192000" cy="36385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9" name="Google Shape;79;p35"/>
          <p:cNvSpPr txBox="1"/>
          <p:nvPr>
            <p:ph idx="1" type="body"/>
          </p:nvPr>
        </p:nvSpPr>
        <p:spPr>
          <a:xfrm>
            <a:off x="2034209" y="396607"/>
            <a:ext cx="8123582" cy="1079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8"/>
          <p:cNvSpPr txBox="1"/>
          <p:nvPr>
            <p:ph idx="1" type="body"/>
          </p:nvPr>
        </p:nvSpPr>
        <p:spPr>
          <a:xfrm>
            <a:off x="2034209" y="396607"/>
            <a:ext cx="8123582" cy="1079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6"/>
          <p:cNvSpPr/>
          <p:nvPr>
            <p:ph idx="2" type="pic"/>
          </p:nvPr>
        </p:nvSpPr>
        <p:spPr>
          <a:xfrm>
            <a:off x="1" y="1521105"/>
            <a:ext cx="5818621" cy="41562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2" name="Google Shape;82;p36"/>
          <p:cNvSpPr txBox="1"/>
          <p:nvPr>
            <p:ph idx="1" type="body"/>
          </p:nvPr>
        </p:nvSpPr>
        <p:spPr>
          <a:xfrm>
            <a:off x="3801836" y="396607"/>
            <a:ext cx="4588328" cy="1079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/>
          <p:nvPr>
            <p:ph idx="2" type="pic"/>
          </p:nvPr>
        </p:nvSpPr>
        <p:spPr>
          <a:xfrm>
            <a:off x="6096001" y="3429000"/>
            <a:ext cx="5138057" cy="19818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" name="Google Shape;17;p19"/>
          <p:cNvSpPr txBox="1"/>
          <p:nvPr>
            <p:ph idx="1" type="body"/>
          </p:nvPr>
        </p:nvSpPr>
        <p:spPr>
          <a:xfrm>
            <a:off x="1143000" y="1355725"/>
            <a:ext cx="4195763" cy="2840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0"/>
          <p:cNvSpPr/>
          <p:nvPr>
            <p:ph idx="2" type="pic"/>
          </p:nvPr>
        </p:nvSpPr>
        <p:spPr>
          <a:xfrm>
            <a:off x="1852105" y="1935195"/>
            <a:ext cx="3122781" cy="298761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" name="Google Shape;20;p20"/>
          <p:cNvSpPr txBox="1"/>
          <p:nvPr>
            <p:ph idx="1" type="body"/>
          </p:nvPr>
        </p:nvSpPr>
        <p:spPr>
          <a:xfrm>
            <a:off x="2034209" y="396607"/>
            <a:ext cx="8123582" cy="1079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/>
          <p:nvPr>
            <p:ph idx="2" type="pic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21"/>
          <p:cNvSpPr txBox="1"/>
          <p:nvPr>
            <p:ph idx="1" type="body"/>
          </p:nvPr>
        </p:nvSpPr>
        <p:spPr>
          <a:xfrm>
            <a:off x="2034209" y="396607"/>
            <a:ext cx="8123582" cy="1079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2"/>
          <p:cNvSpPr/>
          <p:nvPr>
            <p:ph idx="2" type="pic"/>
          </p:nvPr>
        </p:nvSpPr>
        <p:spPr>
          <a:xfrm>
            <a:off x="768530" y="1977304"/>
            <a:ext cx="3251780" cy="185982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6" name="Google Shape;26;p22"/>
          <p:cNvSpPr/>
          <p:nvPr>
            <p:ph idx="3" type="pic"/>
          </p:nvPr>
        </p:nvSpPr>
        <p:spPr>
          <a:xfrm>
            <a:off x="4470110" y="1977304"/>
            <a:ext cx="3251780" cy="185982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" name="Google Shape;27;p22"/>
          <p:cNvSpPr/>
          <p:nvPr>
            <p:ph idx="4" type="pic"/>
          </p:nvPr>
        </p:nvSpPr>
        <p:spPr>
          <a:xfrm>
            <a:off x="8171690" y="1977304"/>
            <a:ext cx="3251780" cy="185982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2"/>
          <p:cNvSpPr txBox="1"/>
          <p:nvPr>
            <p:ph idx="1" type="body"/>
          </p:nvPr>
        </p:nvSpPr>
        <p:spPr>
          <a:xfrm>
            <a:off x="2034209" y="396607"/>
            <a:ext cx="8123582" cy="1079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/>
          <p:nvPr>
            <p:ph idx="2" type="pic"/>
          </p:nvPr>
        </p:nvSpPr>
        <p:spPr>
          <a:xfrm>
            <a:off x="130396" y="0"/>
            <a:ext cx="12061604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4"/>
          <p:cNvSpPr/>
          <p:nvPr>
            <p:ph idx="2" type="pic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/>
          <p:nvPr>
            <p:ph idx="2" type="pic"/>
          </p:nvPr>
        </p:nvSpPr>
        <p:spPr>
          <a:xfrm>
            <a:off x="1125416" y="1963801"/>
            <a:ext cx="1814729" cy="181116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" name="Google Shape;35;p25"/>
          <p:cNvSpPr/>
          <p:nvPr>
            <p:ph idx="3" type="pic"/>
          </p:nvPr>
        </p:nvSpPr>
        <p:spPr>
          <a:xfrm>
            <a:off x="3010485" y="1963801"/>
            <a:ext cx="3085513" cy="181116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" name="Google Shape;36;p25"/>
          <p:cNvSpPr/>
          <p:nvPr>
            <p:ph idx="4" type="pic"/>
          </p:nvPr>
        </p:nvSpPr>
        <p:spPr>
          <a:xfrm>
            <a:off x="6166335" y="1963801"/>
            <a:ext cx="4900247" cy="180948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" name="Google Shape;37;p25"/>
          <p:cNvSpPr/>
          <p:nvPr>
            <p:ph idx="5" type="pic"/>
          </p:nvPr>
        </p:nvSpPr>
        <p:spPr>
          <a:xfrm>
            <a:off x="1125416" y="3837453"/>
            <a:ext cx="1814729" cy="18111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8" name="Google Shape;38;p25"/>
          <p:cNvSpPr/>
          <p:nvPr>
            <p:ph idx="6" type="pic"/>
          </p:nvPr>
        </p:nvSpPr>
        <p:spPr>
          <a:xfrm>
            <a:off x="3010483" y="3841023"/>
            <a:ext cx="4900247" cy="18111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9" name="Google Shape;39;p25"/>
          <p:cNvSpPr/>
          <p:nvPr>
            <p:ph idx="7" type="pic"/>
          </p:nvPr>
        </p:nvSpPr>
        <p:spPr>
          <a:xfrm>
            <a:off x="7981071" y="3842703"/>
            <a:ext cx="3085513" cy="181116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5"/>
          <p:cNvSpPr txBox="1"/>
          <p:nvPr>
            <p:ph idx="1" type="body"/>
          </p:nvPr>
        </p:nvSpPr>
        <p:spPr>
          <a:xfrm>
            <a:off x="2034209" y="396607"/>
            <a:ext cx="8123582" cy="1079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Ubuntu"/>
              <a:buNone/>
              <a:defRPr b="0" i="0" sz="44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7.jpg"/><Relationship Id="rId6" Type="http://schemas.openxmlformats.org/officeDocument/2006/relationships/image" Target="../media/image23.jpg"/><Relationship Id="rId7" Type="http://schemas.openxmlformats.org/officeDocument/2006/relationships/hyperlink" Target="https://www.linkedin.com/in/anna-antonchik-b00ab81bb" TargetMode="External"/><Relationship Id="rId8" Type="http://schemas.openxmlformats.org/officeDocument/2006/relationships/hyperlink" Target="https://www.linkedin.com/in/anton-parakhnevich-q72ab09b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3.jpg"/><Relationship Id="rId5" Type="http://schemas.openxmlformats.org/officeDocument/2006/relationships/image" Target="../media/image2.jpg"/><Relationship Id="rId6" Type="http://schemas.openxmlformats.org/officeDocument/2006/relationships/image" Target="../media/image31.png"/><Relationship Id="rId7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8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/>
          <p:nvPr/>
        </p:nvSpPr>
        <p:spPr>
          <a:xfrm>
            <a:off x="7315200" y="0"/>
            <a:ext cx="4746626" cy="2313815"/>
          </a:xfrm>
          <a:custGeom>
            <a:rect b="b" l="l" r="r" t="t"/>
            <a:pathLst>
              <a:path extrusionOk="0" h="507" w="1043">
                <a:moveTo>
                  <a:pt x="297" y="114"/>
                </a:moveTo>
                <a:cubicBezTo>
                  <a:pt x="519" y="72"/>
                  <a:pt x="416" y="507"/>
                  <a:pt x="763" y="384"/>
                </a:cubicBezTo>
                <a:cubicBezTo>
                  <a:pt x="971" y="311"/>
                  <a:pt x="1030" y="132"/>
                  <a:pt x="1043" y="0"/>
                </a:cubicBezTo>
                <a:cubicBezTo>
                  <a:pt x="0" y="0"/>
                  <a:pt x="0" y="0"/>
                  <a:pt x="0" y="0"/>
                </a:cubicBezTo>
                <a:cubicBezTo>
                  <a:pt x="43" y="85"/>
                  <a:pt x="187" y="134"/>
                  <a:pt x="297" y="114"/>
                </a:cubicBezTo>
                <a:close/>
              </a:path>
            </a:pathLst>
          </a:custGeom>
          <a:gradFill>
            <a:gsLst>
              <a:gs pos="0">
                <a:srgbClr val="00457E">
                  <a:alpha val="89803"/>
                </a:srgbClr>
              </a:gs>
              <a:gs pos="53099">
                <a:srgbClr val="2F70AF">
                  <a:alpha val="74901"/>
                </a:srgbClr>
              </a:gs>
              <a:gs pos="100000">
                <a:srgbClr val="B9848C">
                  <a:alpha val="89803"/>
                </a:srgbClr>
              </a:gs>
            </a:gsLst>
            <a:lin ang="2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7664739" y="1155320"/>
            <a:ext cx="792292" cy="792292"/>
          </a:xfrm>
          <a:prstGeom prst="ellipse">
            <a:avLst/>
          </a:prstGeom>
          <a:gradFill>
            <a:gsLst>
              <a:gs pos="0">
                <a:srgbClr val="00457E"/>
              </a:gs>
              <a:gs pos="53099">
                <a:srgbClr val="2F70AF"/>
              </a:gs>
              <a:gs pos="100000">
                <a:srgbClr val="B9848C"/>
              </a:gs>
            </a:gsLst>
            <a:lin ang="2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2887436" y="3576439"/>
            <a:ext cx="64171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2315E"/>
                </a:solidFill>
                <a:latin typeface="Open Sans"/>
                <a:ea typeface="Open Sans"/>
                <a:cs typeface="Open Sans"/>
                <a:sym typeface="Open Sans"/>
              </a:rPr>
              <a:t>Swimmer competition</a:t>
            </a:r>
            <a:endParaRPr/>
          </a:p>
        </p:txBody>
      </p:sp>
      <p:sp>
        <p:nvSpPr>
          <p:cNvPr id="90" name="Google Shape;90;p1"/>
          <p:cNvSpPr/>
          <p:nvPr/>
        </p:nvSpPr>
        <p:spPr>
          <a:xfrm>
            <a:off x="0" y="3914993"/>
            <a:ext cx="8815366" cy="3219999"/>
          </a:xfrm>
          <a:custGeom>
            <a:rect b="b" l="l" r="r" t="t"/>
            <a:pathLst>
              <a:path extrusionOk="0" h="755" w="2072">
                <a:moveTo>
                  <a:pt x="2072" y="691"/>
                </a:moveTo>
                <a:cubicBezTo>
                  <a:pt x="1900" y="367"/>
                  <a:pt x="1802" y="415"/>
                  <a:pt x="1533" y="582"/>
                </a:cubicBezTo>
                <a:cubicBezTo>
                  <a:pt x="1253" y="755"/>
                  <a:pt x="1125" y="359"/>
                  <a:pt x="629" y="139"/>
                </a:cubicBezTo>
                <a:cubicBezTo>
                  <a:pt x="314" y="0"/>
                  <a:pt x="108" y="174"/>
                  <a:pt x="0" y="319"/>
                </a:cubicBezTo>
                <a:cubicBezTo>
                  <a:pt x="0" y="691"/>
                  <a:pt x="0" y="691"/>
                  <a:pt x="0" y="691"/>
                </a:cubicBezTo>
                <a:lnTo>
                  <a:pt x="2072" y="691"/>
                </a:lnTo>
                <a:close/>
              </a:path>
            </a:pathLst>
          </a:custGeom>
          <a:gradFill>
            <a:gsLst>
              <a:gs pos="0">
                <a:srgbClr val="00457E"/>
              </a:gs>
              <a:gs pos="53099">
                <a:srgbClr val="2F70AF"/>
              </a:gs>
              <a:gs pos="100000">
                <a:srgbClr val="B9848C"/>
              </a:gs>
            </a:gsLst>
            <a:lin ang="2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4036499" y="2548925"/>
            <a:ext cx="3759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6600">
                <a:solidFill>
                  <a:srgbClr val="02315E"/>
                </a:solidFill>
                <a:latin typeface="Open Sans"/>
                <a:ea typeface="Open Sans"/>
                <a:cs typeface="Open Sans"/>
                <a:sym typeface="Open Sans"/>
              </a:rPr>
              <a:t>BI19-onl</a:t>
            </a:r>
            <a:endParaRPr b="1" sz="1800">
              <a:solidFill>
                <a:srgbClr val="0231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"/>
          <p:cNvSpPr txBox="1"/>
          <p:nvPr>
            <p:ph idx="1" type="body"/>
          </p:nvPr>
        </p:nvSpPr>
        <p:spPr>
          <a:xfrm>
            <a:off x="-5606" y="197315"/>
            <a:ext cx="8123582" cy="1079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315E"/>
              </a:buClr>
              <a:buSzPts val="6000"/>
              <a:buNone/>
            </a:pPr>
            <a:r>
              <a:rPr b="1" lang="ru-RU">
                <a:solidFill>
                  <a:srgbClr val="02315E"/>
                </a:solidFill>
              </a:rPr>
              <a:t>Отчёты в Power BI</a:t>
            </a:r>
            <a:endParaRPr b="1">
              <a:solidFill>
                <a:srgbClr val="02315E"/>
              </a:solidFill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8505600" y="3668"/>
            <a:ext cx="3686398" cy="1473225"/>
          </a:xfrm>
          <a:custGeom>
            <a:rect b="b" l="l" r="r" t="t"/>
            <a:pathLst>
              <a:path extrusionOk="0" h="798" w="1470">
                <a:moveTo>
                  <a:pt x="0" y="0"/>
                </a:moveTo>
                <a:cubicBezTo>
                  <a:pt x="4" y="57"/>
                  <a:pt x="29" y="112"/>
                  <a:pt x="76" y="142"/>
                </a:cubicBezTo>
                <a:cubicBezTo>
                  <a:pt x="166" y="198"/>
                  <a:pt x="289" y="143"/>
                  <a:pt x="388" y="180"/>
                </a:cubicBezTo>
                <a:cubicBezTo>
                  <a:pt x="505" y="224"/>
                  <a:pt x="538" y="368"/>
                  <a:pt x="598" y="477"/>
                </a:cubicBezTo>
                <a:cubicBezTo>
                  <a:pt x="714" y="690"/>
                  <a:pt x="987" y="798"/>
                  <a:pt x="1221" y="735"/>
                </a:cubicBezTo>
                <a:cubicBezTo>
                  <a:pt x="1315" y="710"/>
                  <a:pt x="1400" y="659"/>
                  <a:pt x="1470" y="591"/>
                </a:cubicBezTo>
                <a:cubicBezTo>
                  <a:pt x="1470" y="0"/>
                  <a:pt x="1470" y="0"/>
                  <a:pt x="1470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457E">
                  <a:alpha val="40000"/>
                </a:srgbClr>
              </a:gs>
              <a:gs pos="53099">
                <a:srgbClr val="2F70AF">
                  <a:alpha val="40000"/>
                </a:srgbClr>
              </a:gs>
              <a:gs pos="100000">
                <a:srgbClr val="B9848C">
                  <a:alpha val="40000"/>
                </a:srgbClr>
              </a:gs>
            </a:gsLst>
            <a:lin ang="2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3" name="Google Shape;20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79091"/>
            <a:ext cx="5907156" cy="3310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2221612"/>
            <a:ext cx="5963812" cy="332203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0"/>
          <p:cNvSpPr/>
          <p:nvPr/>
        </p:nvSpPr>
        <p:spPr>
          <a:xfrm>
            <a:off x="0" y="5724574"/>
            <a:ext cx="4597149" cy="1251619"/>
          </a:xfrm>
          <a:custGeom>
            <a:rect b="b" l="l" r="r" t="t"/>
            <a:pathLst>
              <a:path extrusionOk="0" h="755" w="2072">
                <a:moveTo>
                  <a:pt x="2072" y="691"/>
                </a:moveTo>
                <a:cubicBezTo>
                  <a:pt x="1900" y="367"/>
                  <a:pt x="1802" y="415"/>
                  <a:pt x="1533" y="582"/>
                </a:cubicBezTo>
                <a:cubicBezTo>
                  <a:pt x="1253" y="755"/>
                  <a:pt x="1125" y="359"/>
                  <a:pt x="629" y="139"/>
                </a:cubicBezTo>
                <a:cubicBezTo>
                  <a:pt x="314" y="0"/>
                  <a:pt x="108" y="174"/>
                  <a:pt x="0" y="319"/>
                </a:cubicBezTo>
                <a:cubicBezTo>
                  <a:pt x="0" y="691"/>
                  <a:pt x="0" y="691"/>
                  <a:pt x="0" y="691"/>
                </a:cubicBezTo>
                <a:lnTo>
                  <a:pt x="2072" y="691"/>
                </a:lnTo>
                <a:close/>
              </a:path>
            </a:pathLst>
          </a:custGeom>
          <a:solidFill>
            <a:srgbClr val="2F70AF">
              <a:alpha val="4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"/>
          <p:cNvSpPr/>
          <p:nvPr/>
        </p:nvSpPr>
        <p:spPr>
          <a:xfrm>
            <a:off x="7622592" y="4189824"/>
            <a:ext cx="1513699" cy="1161420"/>
          </a:xfrm>
          <a:custGeom>
            <a:rect b="b" l="l" r="r" t="t"/>
            <a:pathLst>
              <a:path extrusionOk="0" h="246" w="320">
                <a:moveTo>
                  <a:pt x="129" y="0"/>
                </a:moveTo>
                <a:cubicBezTo>
                  <a:pt x="84" y="0"/>
                  <a:pt x="48" y="24"/>
                  <a:pt x="24" y="57"/>
                </a:cubicBezTo>
                <a:cubicBezTo>
                  <a:pt x="24" y="125"/>
                  <a:pt x="24" y="125"/>
                  <a:pt x="24" y="125"/>
                </a:cubicBezTo>
                <a:cubicBezTo>
                  <a:pt x="24" y="141"/>
                  <a:pt x="14" y="155"/>
                  <a:pt x="0" y="162"/>
                </a:cubicBezTo>
                <a:cubicBezTo>
                  <a:pt x="15" y="162"/>
                  <a:pt x="15" y="162"/>
                  <a:pt x="15" y="162"/>
                </a:cubicBezTo>
                <a:cubicBezTo>
                  <a:pt x="22" y="162"/>
                  <a:pt x="29" y="166"/>
                  <a:pt x="31" y="174"/>
                </a:cubicBezTo>
                <a:cubicBezTo>
                  <a:pt x="49" y="235"/>
                  <a:pt x="49" y="235"/>
                  <a:pt x="49" y="235"/>
                </a:cubicBezTo>
                <a:cubicBezTo>
                  <a:pt x="60" y="239"/>
                  <a:pt x="72" y="243"/>
                  <a:pt x="86" y="245"/>
                </a:cubicBezTo>
                <a:cubicBezTo>
                  <a:pt x="92" y="245"/>
                  <a:pt x="97" y="246"/>
                  <a:pt x="103" y="246"/>
                </a:cubicBezTo>
                <a:cubicBezTo>
                  <a:pt x="217" y="246"/>
                  <a:pt x="320" y="97"/>
                  <a:pt x="197" y="20"/>
                </a:cubicBezTo>
                <a:cubicBezTo>
                  <a:pt x="181" y="10"/>
                  <a:pt x="163" y="3"/>
                  <a:pt x="144" y="1"/>
                </a:cubicBezTo>
                <a:cubicBezTo>
                  <a:pt x="139" y="0"/>
                  <a:pt x="134" y="0"/>
                  <a:pt x="129" y="0"/>
                </a:cubicBezTo>
              </a:path>
            </a:pathLst>
          </a:custGeom>
          <a:solidFill>
            <a:srgbClr val="FEFEFE">
              <a:alpha val="2196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1" name="Google Shape;21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362" y="1212608"/>
            <a:ext cx="9113275" cy="524878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1"/>
          <p:cNvSpPr txBox="1"/>
          <p:nvPr>
            <p:ph idx="1" type="body"/>
          </p:nvPr>
        </p:nvSpPr>
        <p:spPr>
          <a:xfrm>
            <a:off x="-486252" y="138699"/>
            <a:ext cx="8123582" cy="1079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315E"/>
              </a:buClr>
              <a:buSzPts val="6000"/>
              <a:buNone/>
            </a:pPr>
            <a:r>
              <a:rPr b="1" lang="ru-RU">
                <a:solidFill>
                  <a:srgbClr val="02315E"/>
                </a:solidFill>
              </a:rPr>
              <a:t>Отчёт в Tableau</a:t>
            </a:r>
            <a:endParaRPr b="1">
              <a:solidFill>
                <a:srgbClr val="02315E"/>
              </a:solidFill>
            </a:endParaRPr>
          </a:p>
        </p:txBody>
      </p:sp>
      <p:sp>
        <p:nvSpPr>
          <p:cNvPr id="213" name="Google Shape;213;p11"/>
          <p:cNvSpPr/>
          <p:nvPr/>
        </p:nvSpPr>
        <p:spPr>
          <a:xfrm>
            <a:off x="8766314" y="0"/>
            <a:ext cx="3422542" cy="1484948"/>
          </a:xfrm>
          <a:custGeom>
            <a:rect b="b" l="l" r="r" t="t"/>
            <a:pathLst>
              <a:path extrusionOk="0" h="798" w="1470">
                <a:moveTo>
                  <a:pt x="0" y="0"/>
                </a:moveTo>
                <a:cubicBezTo>
                  <a:pt x="4" y="57"/>
                  <a:pt x="29" y="112"/>
                  <a:pt x="76" y="142"/>
                </a:cubicBezTo>
                <a:cubicBezTo>
                  <a:pt x="166" y="198"/>
                  <a:pt x="289" y="143"/>
                  <a:pt x="388" y="180"/>
                </a:cubicBezTo>
                <a:cubicBezTo>
                  <a:pt x="505" y="224"/>
                  <a:pt x="538" y="368"/>
                  <a:pt x="598" y="477"/>
                </a:cubicBezTo>
                <a:cubicBezTo>
                  <a:pt x="714" y="690"/>
                  <a:pt x="987" y="798"/>
                  <a:pt x="1221" y="735"/>
                </a:cubicBezTo>
                <a:cubicBezTo>
                  <a:pt x="1315" y="710"/>
                  <a:pt x="1400" y="659"/>
                  <a:pt x="1470" y="591"/>
                </a:cubicBezTo>
                <a:cubicBezTo>
                  <a:pt x="1470" y="0"/>
                  <a:pt x="1470" y="0"/>
                  <a:pt x="1470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457E">
                  <a:alpha val="40000"/>
                </a:srgbClr>
              </a:gs>
              <a:gs pos="53099">
                <a:srgbClr val="2F70AF">
                  <a:alpha val="40000"/>
                </a:srgbClr>
              </a:gs>
              <a:gs pos="100000">
                <a:srgbClr val="B9848C">
                  <a:alpha val="40000"/>
                </a:srgbClr>
              </a:gs>
            </a:gsLst>
            <a:lin ang="2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/>
          <p:nvPr/>
        </p:nvSpPr>
        <p:spPr>
          <a:xfrm>
            <a:off x="1868304" y="1517173"/>
            <a:ext cx="8280307" cy="464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Ubuntu"/>
              <a:buNone/>
            </a:pPr>
            <a:r>
              <a:rPr b="1" i="0" lang="ru-RU" sz="1800" u="none" cap="none" strike="noStrike">
                <a:solidFill>
                  <a:srgbClr val="313131"/>
                </a:solidFill>
                <a:latin typeface="Ubuntu"/>
                <a:ea typeface="Ubuntu"/>
                <a:cs typeface="Ubuntu"/>
                <a:sym typeface="Ubuntu"/>
              </a:rPr>
              <a:t>Логическое и концептуальное проектирование проектирование</a:t>
            </a:r>
            <a:endParaRPr b="1" i="0" sz="1800" u="none" cap="none" strike="noStrike">
              <a:solidFill>
                <a:srgbClr val="31313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9" name="Google Shape;219;p12"/>
          <p:cNvSpPr/>
          <p:nvPr/>
        </p:nvSpPr>
        <p:spPr>
          <a:xfrm>
            <a:off x="0" y="5712800"/>
            <a:ext cx="4597149" cy="1251619"/>
          </a:xfrm>
          <a:custGeom>
            <a:rect b="b" l="l" r="r" t="t"/>
            <a:pathLst>
              <a:path extrusionOk="0" h="755" w="2072">
                <a:moveTo>
                  <a:pt x="2072" y="691"/>
                </a:moveTo>
                <a:cubicBezTo>
                  <a:pt x="1900" y="367"/>
                  <a:pt x="1802" y="415"/>
                  <a:pt x="1533" y="582"/>
                </a:cubicBezTo>
                <a:cubicBezTo>
                  <a:pt x="1253" y="755"/>
                  <a:pt x="1125" y="359"/>
                  <a:pt x="629" y="139"/>
                </a:cubicBezTo>
                <a:cubicBezTo>
                  <a:pt x="314" y="0"/>
                  <a:pt x="108" y="174"/>
                  <a:pt x="0" y="319"/>
                </a:cubicBezTo>
                <a:cubicBezTo>
                  <a:pt x="0" y="691"/>
                  <a:pt x="0" y="691"/>
                  <a:pt x="0" y="691"/>
                </a:cubicBezTo>
                <a:lnTo>
                  <a:pt x="2072" y="691"/>
                </a:lnTo>
                <a:close/>
              </a:path>
            </a:pathLst>
          </a:custGeom>
          <a:solidFill>
            <a:srgbClr val="2F70AF">
              <a:alpha val="4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12"/>
          <p:cNvSpPr/>
          <p:nvPr/>
        </p:nvSpPr>
        <p:spPr>
          <a:xfrm>
            <a:off x="7396843" y="0"/>
            <a:ext cx="4795157" cy="2299178"/>
          </a:xfrm>
          <a:custGeom>
            <a:rect b="b" l="l" r="r" t="t"/>
            <a:pathLst>
              <a:path extrusionOk="0" h="798" w="1470">
                <a:moveTo>
                  <a:pt x="0" y="0"/>
                </a:moveTo>
                <a:cubicBezTo>
                  <a:pt x="4" y="57"/>
                  <a:pt x="29" y="112"/>
                  <a:pt x="76" y="142"/>
                </a:cubicBezTo>
                <a:cubicBezTo>
                  <a:pt x="166" y="198"/>
                  <a:pt x="289" y="143"/>
                  <a:pt x="388" y="180"/>
                </a:cubicBezTo>
                <a:cubicBezTo>
                  <a:pt x="505" y="224"/>
                  <a:pt x="538" y="368"/>
                  <a:pt x="598" y="477"/>
                </a:cubicBezTo>
                <a:cubicBezTo>
                  <a:pt x="714" y="690"/>
                  <a:pt x="987" y="798"/>
                  <a:pt x="1221" y="735"/>
                </a:cubicBezTo>
                <a:cubicBezTo>
                  <a:pt x="1315" y="710"/>
                  <a:pt x="1400" y="659"/>
                  <a:pt x="1470" y="591"/>
                </a:cubicBezTo>
                <a:cubicBezTo>
                  <a:pt x="1470" y="0"/>
                  <a:pt x="1470" y="0"/>
                  <a:pt x="147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2F70AF">
              <a:alpha val="4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12"/>
          <p:cNvSpPr txBox="1"/>
          <p:nvPr>
            <p:ph idx="1" type="body"/>
          </p:nvPr>
        </p:nvSpPr>
        <p:spPr>
          <a:xfrm>
            <a:off x="677417" y="321195"/>
            <a:ext cx="6860267" cy="858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315E"/>
              </a:buClr>
              <a:buSzPts val="6000"/>
              <a:buNone/>
            </a:pPr>
            <a:r>
              <a:rPr b="1" lang="ru-RU">
                <a:solidFill>
                  <a:srgbClr val="02315E"/>
                </a:solidFill>
              </a:rPr>
              <a:t>Сложности</a:t>
            </a:r>
            <a:endParaRPr b="1">
              <a:solidFill>
                <a:srgbClr val="02315E"/>
              </a:solidFill>
            </a:endParaRPr>
          </a:p>
        </p:txBody>
      </p:sp>
      <p:sp>
        <p:nvSpPr>
          <p:cNvPr id="222" name="Google Shape;222;p12"/>
          <p:cNvSpPr/>
          <p:nvPr/>
        </p:nvSpPr>
        <p:spPr>
          <a:xfrm>
            <a:off x="1574961" y="1747936"/>
            <a:ext cx="171451" cy="17145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457E"/>
              </a:gs>
              <a:gs pos="58399">
                <a:srgbClr val="2F70AF"/>
              </a:gs>
              <a:gs pos="100000">
                <a:srgbClr val="B9848C"/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31313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p12"/>
          <p:cNvSpPr txBox="1"/>
          <p:nvPr/>
        </p:nvSpPr>
        <p:spPr>
          <a:xfrm>
            <a:off x="1868304" y="2068268"/>
            <a:ext cx="8510879" cy="616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Трудности в оптимизации структуры таблиц и связей между ними для уменьшения размера базы данных и повышения ее производительности</a:t>
            </a:r>
            <a:endParaRPr b="0" i="0" sz="1200" u="none" cap="none" strike="noStrike">
              <a:solidFill>
                <a:srgbClr val="31313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12"/>
          <p:cNvSpPr txBox="1"/>
          <p:nvPr/>
        </p:nvSpPr>
        <p:spPr>
          <a:xfrm>
            <a:off x="677417" y="1604910"/>
            <a:ext cx="110087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315E"/>
              </a:buClr>
              <a:buSzPts val="5400"/>
              <a:buFont typeface="Open Sans"/>
              <a:buNone/>
            </a:pPr>
            <a:r>
              <a:rPr b="1" i="0" lang="ru-RU" sz="5400" u="none" cap="none" strike="noStrike">
                <a:solidFill>
                  <a:srgbClr val="02315E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/>
          </a:p>
        </p:txBody>
      </p:sp>
      <p:sp>
        <p:nvSpPr>
          <p:cNvPr id="225" name="Google Shape;225;p12"/>
          <p:cNvSpPr txBox="1"/>
          <p:nvPr/>
        </p:nvSpPr>
        <p:spPr>
          <a:xfrm>
            <a:off x="1868304" y="2862527"/>
            <a:ext cx="8280307" cy="880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Создание пакетов ETL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t/>
            </a:r>
            <a:endParaRPr b="1" i="0" sz="1800" u="none" cap="none" strike="noStrike">
              <a:solidFill>
                <a:srgbClr val="31313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6" name="Google Shape;226;p12"/>
          <p:cNvSpPr/>
          <p:nvPr/>
        </p:nvSpPr>
        <p:spPr>
          <a:xfrm>
            <a:off x="1574961" y="3093290"/>
            <a:ext cx="171451" cy="17145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457E"/>
              </a:gs>
              <a:gs pos="58399">
                <a:srgbClr val="2F70AF"/>
              </a:gs>
              <a:gs pos="100000">
                <a:srgbClr val="B9848C"/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31313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12"/>
          <p:cNvSpPr txBox="1"/>
          <p:nvPr/>
        </p:nvSpPr>
        <p:spPr>
          <a:xfrm>
            <a:off x="1868304" y="3413622"/>
            <a:ext cx="8510879" cy="6168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Разработка логики заполнения бд сгенерированными данными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Установка visual code и ssdt</a:t>
            </a:r>
            <a:endParaRPr b="1" i="0" sz="1200" u="none" cap="none" strike="noStrike">
              <a:solidFill>
                <a:srgbClr val="31313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12"/>
          <p:cNvSpPr txBox="1"/>
          <p:nvPr/>
        </p:nvSpPr>
        <p:spPr>
          <a:xfrm>
            <a:off x="677417" y="2950264"/>
            <a:ext cx="110087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315E"/>
              </a:buClr>
              <a:buSzPts val="5400"/>
              <a:buFont typeface="Open Sans"/>
              <a:buNone/>
            </a:pPr>
            <a:r>
              <a:rPr b="1" i="0" lang="ru-RU" sz="5400" u="none" cap="none" strike="noStrike">
                <a:solidFill>
                  <a:srgbClr val="02315E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b="1" lang="ru-RU" sz="5400">
                <a:solidFill>
                  <a:srgbClr val="02315E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i="0" sz="5400" u="none" cap="none" strike="noStrike">
              <a:solidFill>
                <a:srgbClr val="0231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" name="Google Shape;229;p12"/>
          <p:cNvSpPr txBox="1"/>
          <p:nvPr/>
        </p:nvSpPr>
        <p:spPr>
          <a:xfrm>
            <a:off x="1868304" y="4367446"/>
            <a:ext cx="8280307" cy="880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Создание отчётов</a:t>
            </a:r>
            <a:endParaRPr b="1"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t/>
            </a:r>
            <a:endParaRPr b="1" i="0" sz="1800" u="none" cap="none" strike="noStrike">
              <a:solidFill>
                <a:srgbClr val="31313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0" name="Google Shape;230;p12"/>
          <p:cNvSpPr/>
          <p:nvPr/>
        </p:nvSpPr>
        <p:spPr>
          <a:xfrm>
            <a:off x="1574961" y="4598209"/>
            <a:ext cx="171451" cy="17145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457E"/>
              </a:gs>
              <a:gs pos="58399">
                <a:srgbClr val="2F70AF"/>
              </a:gs>
              <a:gs pos="100000">
                <a:srgbClr val="B9848C"/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31313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" name="Google Shape;231;p12"/>
          <p:cNvSpPr txBox="1"/>
          <p:nvPr/>
        </p:nvSpPr>
        <p:spPr>
          <a:xfrm>
            <a:off x="1868304" y="4918541"/>
            <a:ext cx="8510879" cy="339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Трудности в создании эффективных формул и выражений для расчетов и анализа данных в дашборде</a:t>
            </a:r>
            <a:endParaRPr b="1" i="0" sz="1200" u="none" cap="none" strike="noStrike">
              <a:solidFill>
                <a:srgbClr val="31313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Google Shape;232;p12"/>
          <p:cNvSpPr txBox="1"/>
          <p:nvPr/>
        </p:nvSpPr>
        <p:spPr>
          <a:xfrm>
            <a:off x="677417" y="4455183"/>
            <a:ext cx="110087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315E"/>
              </a:buClr>
              <a:buSzPts val="5400"/>
              <a:buFont typeface="Open Sans"/>
              <a:buNone/>
            </a:pPr>
            <a:r>
              <a:rPr b="1" i="0" lang="ru-RU" sz="5400" u="none" cap="none" strike="noStrike">
                <a:solidFill>
                  <a:srgbClr val="02315E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b="1" i="0" sz="5400" u="none" cap="none" strike="noStrike">
              <a:solidFill>
                <a:srgbClr val="0231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/>
          <p:nvPr/>
        </p:nvSpPr>
        <p:spPr>
          <a:xfrm>
            <a:off x="7622592" y="4189824"/>
            <a:ext cx="1513699" cy="1161420"/>
          </a:xfrm>
          <a:custGeom>
            <a:rect b="b" l="l" r="r" t="t"/>
            <a:pathLst>
              <a:path extrusionOk="0" h="246" w="320">
                <a:moveTo>
                  <a:pt x="129" y="0"/>
                </a:moveTo>
                <a:cubicBezTo>
                  <a:pt x="84" y="0"/>
                  <a:pt x="48" y="24"/>
                  <a:pt x="24" y="57"/>
                </a:cubicBezTo>
                <a:cubicBezTo>
                  <a:pt x="24" y="125"/>
                  <a:pt x="24" y="125"/>
                  <a:pt x="24" y="125"/>
                </a:cubicBezTo>
                <a:cubicBezTo>
                  <a:pt x="24" y="141"/>
                  <a:pt x="14" y="155"/>
                  <a:pt x="0" y="162"/>
                </a:cubicBezTo>
                <a:cubicBezTo>
                  <a:pt x="15" y="162"/>
                  <a:pt x="15" y="162"/>
                  <a:pt x="15" y="162"/>
                </a:cubicBezTo>
                <a:cubicBezTo>
                  <a:pt x="22" y="162"/>
                  <a:pt x="29" y="166"/>
                  <a:pt x="31" y="174"/>
                </a:cubicBezTo>
                <a:cubicBezTo>
                  <a:pt x="49" y="235"/>
                  <a:pt x="49" y="235"/>
                  <a:pt x="49" y="235"/>
                </a:cubicBezTo>
                <a:cubicBezTo>
                  <a:pt x="60" y="239"/>
                  <a:pt x="72" y="243"/>
                  <a:pt x="86" y="245"/>
                </a:cubicBezTo>
                <a:cubicBezTo>
                  <a:pt x="92" y="245"/>
                  <a:pt x="97" y="246"/>
                  <a:pt x="103" y="246"/>
                </a:cubicBezTo>
                <a:cubicBezTo>
                  <a:pt x="217" y="246"/>
                  <a:pt x="320" y="97"/>
                  <a:pt x="197" y="20"/>
                </a:cubicBezTo>
                <a:cubicBezTo>
                  <a:pt x="181" y="10"/>
                  <a:pt x="163" y="3"/>
                  <a:pt x="144" y="1"/>
                </a:cubicBezTo>
                <a:cubicBezTo>
                  <a:pt x="139" y="0"/>
                  <a:pt x="134" y="0"/>
                  <a:pt x="129" y="0"/>
                </a:cubicBezTo>
              </a:path>
            </a:pathLst>
          </a:custGeom>
          <a:solidFill>
            <a:srgbClr val="FEFEFE">
              <a:alpha val="2196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13"/>
          <p:cNvSpPr txBox="1"/>
          <p:nvPr>
            <p:ph idx="1" type="body"/>
          </p:nvPr>
        </p:nvSpPr>
        <p:spPr>
          <a:xfrm>
            <a:off x="4194" y="138699"/>
            <a:ext cx="9680133" cy="1079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315E"/>
              </a:buClr>
              <a:buSzPts val="6000"/>
              <a:buNone/>
            </a:pPr>
            <a:r>
              <a:rPr b="1" lang="ru-RU">
                <a:solidFill>
                  <a:srgbClr val="02315E"/>
                </a:solidFill>
              </a:rPr>
              <a:t>Области улучшения</a:t>
            </a:r>
            <a:endParaRPr b="1">
              <a:solidFill>
                <a:srgbClr val="02315E"/>
              </a:solidFill>
            </a:endParaRPr>
          </a:p>
        </p:txBody>
      </p:sp>
      <p:sp>
        <p:nvSpPr>
          <p:cNvPr id="239" name="Google Shape;239;p13"/>
          <p:cNvSpPr/>
          <p:nvPr/>
        </p:nvSpPr>
        <p:spPr>
          <a:xfrm flipH="1" rot="10800000">
            <a:off x="8776446" y="5122808"/>
            <a:ext cx="3415553" cy="1735191"/>
          </a:xfrm>
          <a:custGeom>
            <a:rect b="b" l="l" r="r" t="t"/>
            <a:pathLst>
              <a:path extrusionOk="0" h="798" w="1470">
                <a:moveTo>
                  <a:pt x="0" y="0"/>
                </a:moveTo>
                <a:cubicBezTo>
                  <a:pt x="4" y="57"/>
                  <a:pt x="29" y="112"/>
                  <a:pt x="76" y="142"/>
                </a:cubicBezTo>
                <a:cubicBezTo>
                  <a:pt x="166" y="198"/>
                  <a:pt x="289" y="143"/>
                  <a:pt x="388" y="180"/>
                </a:cubicBezTo>
                <a:cubicBezTo>
                  <a:pt x="505" y="224"/>
                  <a:pt x="538" y="368"/>
                  <a:pt x="598" y="477"/>
                </a:cubicBezTo>
                <a:cubicBezTo>
                  <a:pt x="714" y="690"/>
                  <a:pt x="987" y="798"/>
                  <a:pt x="1221" y="735"/>
                </a:cubicBezTo>
                <a:cubicBezTo>
                  <a:pt x="1315" y="710"/>
                  <a:pt x="1400" y="659"/>
                  <a:pt x="1470" y="591"/>
                </a:cubicBezTo>
                <a:cubicBezTo>
                  <a:pt x="1470" y="0"/>
                  <a:pt x="1470" y="0"/>
                  <a:pt x="1470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457E">
                  <a:alpha val="40000"/>
                </a:srgbClr>
              </a:gs>
              <a:gs pos="53099">
                <a:srgbClr val="2F70AF">
                  <a:alpha val="40000"/>
                </a:srgbClr>
              </a:gs>
              <a:gs pos="100000">
                <a:srgbClr val="B9848C">
                  <a:alpha val="40000"/>
                </a:srgbClr>
              </a:gs>
            </a:gsLst>
            <a:lin ang="2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p13"/>
          <p:cNvSpPr txBox="1"/>
          <p:nvPr/>
        </p:nvSpPr>
        <p:spPr>
          <a:xfrm>
            <a:off x="1868304" y="1051656"/>
            <a:ext cx="8280307" cy="464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Ubuntu"/>
              <a:buNone/>
            </a:pPr>
            <a:r>
              <a:rPr b="1" i="0" lang="ru-RU" sz="1800" u="none" cap="none" strike="noStrike">
                <a:solidFill>
                  <a:srgbClr val="313131"/>
                </a:solidFill>
                <a:latin typeface="Ubuntu"/>
                <a:ea typeface="Ubuntu"/>
                <a:cs typeface="Ubuntu"/>
                <a:sym typeface="Ubuntu"/>
              </a:rPr>
              <a:t>Логическое и концептуальное проектирование проектирование</a:t>
            </a:r>
            <a:endParaRPr b="1" i="0" sz="1800" u="none" cap="none" strike="noStrike">
              <a:solidFill>
                <a:srgbClr val="31313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1" name="Google Shape;241;p13"/>
          <p:cNvSpPr/>
          <p:nvPr/>
        </p:nvSpPr>
        <p:spPr>
          <a:xfrm>
            <a:off x="1574961" y="1282419"/>
            <a:ext cx="171451" cy="17145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457E"/>
              </a:gs>
              <a:gs pos="58399">
                <a:srgbClr val="2F70AF"/>
              </a:gs>
              <a:gs pos="100000">
                <a:srgbClr val="B9848C"/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31313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13"/>
          <p:cNvSpPr txBox="1"/>
          <p:nvPr/>
        </p:nvSpPr>
        <p:spPr>
          <a:xfrm>
            <a:off x="1868304" y="1602751"/>
            <a:ext cx="8510879" cy="2555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–"/>
            </a:pPr>
            <a:r>
              <a:rPr b="0" i="0" lang="ru-RU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Оптимизация структуры базы данных для ускорения запросов и повышения производительности.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–"/>
            </a:pPr>
            <a:r>
              <a:rPr b="0" i="0" lang="ru-RU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Оптимизация структуры таблиц и связей между ними для уменьшения размера базы данных и повышения ее производительности.</a:t>
            </a:r>
            <a:endParaRPr sz="1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–"/>
            </a:pPr>
            <a:r>
              <a:rPr b="0" i="0" lang="ru-RU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Создание механизмов для работы с неструктурированными данными, такими как тексты, изображения, видео и аудиофайлы.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–"/>
            </a:pPr>
            <a:r>
              <a:rPr b="0" i="0" lang="ru-RU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Разработка системы масштабирования базы данных для обеспечения ее работоспособности при увеличении объема информации.</a:t>
            </a:r>
            <a:endParaRPr sz="1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–"/>
            </a:pPr>
            <a:r>
              <a:rPr b="0" i="0" lang="ru-RU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Создание механизмов для автоматического обновления и очистки базы данных от устаревших и неактуальных данных.</a:t>
            </a:r>
            <a:endParaRPr b="0" i="0" sz="1200" u="none" cap="none" strike="noStrike">
              <a:solidFill>
                <a:srgbClr val="31313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13"/>
          <p:cNvSpPr txBox="1"/>
          <p:nvPr/>
        </p:nvSpPr>
        <p:spPr>
          <a:xfrm>
            <a:off x="677417" y="1139393"/>
            <a:ext cx="110087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315E"/>
              </a:buClr>
              <a:buSzPts val="5400"/>
              <a:buFont typeface="Open Sans"/>
              <a:buNone/>
            </a:pPr>
            <a:r>
              <a:rPr b="1" i="0" lang="ru-RU" sz="5400" u="none" cap="none" strike="noStrike">
                <a:solidFill>
                  <a:srgbClr val="02315E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/>
          </a:p>
        </p:txBody>
      </p:sp>
      <p:sp>
        <p:nvSpPr>
          <p:cNvPr id="244" name="Google Shape;244;p13"/>
          <p:cNvSpPr txBox="1"/>
          <p:nvPr/>
        </p:nvSpPr>
        <p:spPr>
          <a:xfrm>
            <a:off x="1868304" y="4242440"/>
            <a:ext cx="8280307" cy="880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Создание отчётов</a:t>
            </a:r>
            <a:endParaRPr b="1"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t/>
            </a:r>
            <a:endParaRPr b="1" i="0" sz="1800" u="none" cap="none" strike="noStrike">
              <a:solidFill>
                <a:srgbClr val="31313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5" name="Google Shape;245;p13"/>
          <p:cNvSpPr/>
          <p:nvPr/>
        </p:nvSpPr>
        <p:spPr>
          <a:xfrm>
            <a:off x="1574961" y="4473203"/>
            <a:ext cx="171451" cy="17145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457E"/>
              </a:gs>
              <a:gs pos="58399">
                <a:srgbClr val="2F70AF"/>
              </a:gs>
              <a:gs pos="100000">
                <a:srgbClr val="B9848C"/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31313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13"/>
          <p:cNvSpPr txBox="1"/>
          <p:nvPr/>
        </p:nvSpPr>
        <p:spPr>
          <a:xfrm>
            <a:off x="1868304" y="4793535"/>
            <a:ext cx="8510879" cy="1447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–"/>
            </a:pPr>
            <a:r>
              <a:rPr b="0" i="0" lang="ru-RU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Улучшение дизайна и визуального оформления дашборда для более удобного использования.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–"/>
            </a:pPr>
            <a:r>
              <a:rPr b="0" i="0" lang="ru-RU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Оптимизация производительности и скорости работы дашборда, чтобы пользователи могли быстро получать нужную информацию.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–"/>
            </a:pPr>
            <a:r>
              <a:rPr b="0" i="0" lang="ru-RU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Добавление новых инструментов для анализа данных и создания отчетов.</a:t>
            </a:r>
            <a:endParaRPr sz="1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–"/>
            </a:pPr>
            <a:r>
              <a:rPr b="0" i="0" lang="ru-RU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Разработка мобильной версии дашборда для удобства работы в любом месте и в любое время.</a:t>
            </a:r>
            <a:endParaRPr b="1" i="0" sz="1200" u="none" cap="none" strike="noStrike">
              <a:solidFill>
                <a:srgbClr val="31313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" name="Google Shape;247;p13"/>
          <p:cNvSpPr txBox="1"/>
          <p:nvPr/>
        </p:nvSpPr>
        <p:spPr>
          <a:xfrm>
            <a:off x="677417" y="4330177"/>
            <a:ext cx="110087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315E"/>
              </a:buClr>
              <a:buSzPts val="5400"/>
              <a:buFont typeface="Open Sans"/>
              <a:buNone/>
            </a:pPr>
            <a:r>
              <a:rPr b="1" i="0" lang="ru-RU" sz="5400" u="none" cap="none" strike="noStrike">
                <a:solidFill>
                  <a:srgbClr val="02315E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b="1" lang="ru-RU" sz="5400">
                <a:solidFill>
                  <a:srgbClr val="02315E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i="0" sz="5400" u="none" cap="none" strike="noStrike">
              <a:solidFill>
                <a:srgbClr val="0231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14"/>
          <p:cNvPicPr preferRelativeResize="0"/>
          <p:nvPr/>
        </p:nvPicPr>
        <p:blipFill rotWithShape="1">
          <a:blip r:embed="rId3">
            <a:alphaModFix/>
          </a:blip>
          <a:srcRect b="0" l="7096" r="6520" t="0"/>
          <a:stretch/>
        </p:blipFill>
        <p:spPr>
          <a:xfrm>
            <a:off x="9199691" y="2210032"/>
            <a:ext cx="1385079" cy="1611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4"/>
          <p:cNvPicPr preferRelativeResize="0"/>
          <p:nvPr/>
        </p:nvPicPr>
        <p:blipFill rotWithShape="1">
          <a:blip r:embed="rId4">
            <a:alphaModFix/>
          </a:blip>
          <a:srcRect b="0" l="6583" r="6992" t="-442"/>
          <a:stretch/>
        </p:blipFill>
        <p:spPr>
          <a:xfrm>
            <a:off x="4135314" y="2210033"/>
            <a:ext cx="1389186" cy="1618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4"/>
          <p:cNvPicPr preferRelativeResize="0"/>
          <p:nvPr/>
        </p:nvPicPr>
        <p:blipFill rotWithShape="1">
          <a:blip r:embed="rId5">
            <a:alphaModFix/>
          </a:blip>
          <a:srcRect b="-239" l="10854" r="10961" t="6633"/>
          <a:stretch/>
        </p:blipFill>
        <p:spPr>
          <a:xfrm>
            <a:off x="6692655" y="2242787"/>
            <a:ext cx="1389185" cy="16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4"/>
          <p:cNvPicPr preferRelativeResize="0"/>
          <p:nvPr/>
        </p:nvPicPr>
        <p:blipFill rotWithShape="1">
          <a:blip r:embed="rId6">
            <a:alphaModFix/>
          </a:blip>
          <a:srcRect b="16923" l="13079" r="20826" t="25403"/>
          <a:stretch/>
        </p:blipFill>
        <p:spPr>
          <a:xfrm>
            <a:off x="1607230" y="2210034"/>
            <a:ext cx="1385082" cy="161145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4"/>
          <p:cNvSpPr/>
          <p:nvPr/>
        </p:nvSpPr>
        <p:spPr>
          <a:xfrm>
            <a:off x="9810388" y="4058204"/>
            <a:ext cx="153610" cy="153610"/>
          </a:xfrm>
          <a:prstGeom prst="ellipse">
            <a:avLst/>
          </a:prstGeom>
          <a:gradFill>
            <a:gsLst>
              <a:gs pos="0">
                <a:srgbClr val="00457E"/>
              </a:gs>
              <a:gs pos="53099">
                <a:srgbClr val="2F70AF"/>
              </a:gs>
              <a:gs pos="100000">
                <a:srgbClr val="B9848C"/>
              </a:gs>
            </a:gsLst>
            <a:lin ang="2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14"/>
          <p:cNvSpPr/>
          <p:nvPr/>
        </p:nvSpPr>
        <p:spPr>
          <a:xfrm>
            <a:off x="7338990" y="4077392"/>
            <a:ext cx="153610" cy="153610"/>
          </a:xfrm>
          <a:prstGeom prst="ellipse">
            <a:avLst/>
          </a:prstGeom>
          <a:gradFill>
            <a:gsLst>
              <a:gs pos="0">
                <a:srgbClr val="00457E"/>
              </a:gs>
              <a:gs pos="53099">
                <a:srgbClr val="2F70AF"/>
              </a:gs>
              <a:gs pos="100000">
                <a:srgbClr val="B9848C"/>
              </a:gs>
            </a:gsLst>
            <a:lin ang="2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14"/>
          <p:cNvSpPr/>
          <p:nvPr/>
        </p:nvSpPr>
        <p:spPr>
          <a:xfrm>
            <a:off x="4851010" y="4058204"/>
            <a:ext cx="153610" cy="153610"/>
          </a:xfrm>
          <a:prstGeom prst="ellipse">
            <a:avLst/>
          </a:prstGeom>
          <a:gradFill>
            <a:gsLst>
              <a:gs pos="0">
                <a:srgbClr val="00457E"/>
              </a:gs>
              <a:gs pos="53099">
                <a:srgbClr val="2F70AF"/>
              </a:gs>
              <a:gs pos="100000">
                <a:srgbClr val="B9848C"/>
              </a:gs>
            </a:gsLst>
            <a:lin ang="2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14"/>
          <p:cNvSpPr/>
          <p:nvPr/>
        </p:nvSpPr>
        <p:spPr>
          <a:xfrm>
            <a:off x="8056688" y="0"/>
            <a:ext cx="4135312" cy="2073743"/>
          </a:xfrm>
          <a:custGeom>
            <a:rect b="b" l="l" r="r" t="t"/>
            <a:pathLst>
              <a:path extrusionOk="0" h="798" w="1470">
                <a:moveTo>
                  <a:pt x="0" y="0"/>
                </a:moveTo>
                <a:cubicBezTo>
                  <a:pt x="4" y="57"/>
                  <a:pt x="29" y="112"/>
                  <a:pt x="76" y="142"/>
                </a:cubicBezTo>
                <a:cubicBezTo>
                  <a:pt x="166" y="198"/>
                  <a:pt x="289" y="143"/>
                  <a:pt x="388" y="180"/>
                </a:cubicBezTo>
                <a:cubicBezTo>
                  <a:pt x="505" y="224"/>
                  <a:pt x="538" y="368"/>
                  <a:pt x="598" y="477"/>
                </a:cubicBezTo>
                <a:cubicBezTo>
                  <a:pt x="714" y="690"/>
                  <a:pt x="987" y="798"/>
                  <a:pt x="1221" y="735"/>
                </a:cubicBezTo>
                <a:cubicBezTo>
                  <a:pt x="1315" y="710"/>
                  <a:pt x="1400" y="659"/>
                  <a:pt x="1470" y="591"/>
                </a:cubicBezTo>
                <a:cubicBezTo>
                  <a:pt x="1470" y="0"/>
                  <a:pt x="1470" y="0"/>
                  <a:pt x="147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457E">
              <a:alpha val="4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14"/>
          <p:cNvSpPr txBox="1"/>
          <p:nvPr>
            <p:ph idx="1" type="body"/>
          </p:nvPr>
        </p:nvSpPr>
        <p:spPr>
          <a:xfrm>
            <a:off x="1175176" y="396600"/>
            <a:ext cx="8982600" cy="10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315E"/>
              </a:buClr>
              <a:buSzPts val="6000"/>
              <a:buNone/>
            </a:pPr>
            <a:r>
              <a:rPr b="1" lang="ru-RU">
                <a:solidFill>
                  <a:srgbClr val="02315E"/>
                </a:solidFill>
              </a:rPr>
              <a:t>Наша команда</a:t>
            </a:r>
            <a:endParaRPr b="1">
              <a:solidFill>
                <a:srgbClr val="02315E"/>
              </a:solidFill>
            </a:endParaRPr>
          </a:p>
        </p:txBody>
      </p:sp>
      <p:sp>
        <p:nvSpPr>
          <p:cNvPr id="261" name="Google Shape;261;p14"/>
          <p:cNvSpPr txBox="1"/>
          <p:nvPr/>
        </p:nvSpPr>
        <p:spPr>
          <a:xfrm>
            <a:off x="1175180" y="4874053"/>
            <a:ext cx="2399327" cy="1170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Linkedin: </a:t>
            </a:r>
            <a:r>
              <a:rPr b="0" i="0" lang="ru-RU" sz="1200" u="sng">
                <a:solidFill>
                  <a:srgbClr val="2F70AF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https://www.linkedin.com/in/anna-antonchik-b00ab81bb</a:t>
            </a:r>
            <a:endParaRPr b="1" sz="1200">
              <a:solidFill>
                <a:srgbClr val="2F70A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Telegram:</a:t>
            </a:r>
            <a:r>
              <a:rPr lang="ru-RU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@anya_antonchic</a:t>
            </a:r>
            <a:endParaRPr/>
          </a:p>
        </p:txBody>
      </p:sp>
      <p:sp>
        <p:nvSpPr>
          <p:cNvPr id="262" name="Google Shape;262;p14"/>
          <p:cNvSpPr txBox="1"/>
          <p:nvPr/>
        </p:nvSpPr>
        <p:spPr>
          <a:xfrm>
            <a:off x="957474" y="4441396"/>
            <a:ext cx="2776961" cy="560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315E"/>
              </a:buClr>
              <a:buSzPts val="2000"/>
              <a:buFont typeface="Arial"/>
              <a:buNone/>
            </a:pPr>
            <a:r>
              <a:rPr b="1" lang="ru-RU" sz="2000">
                <a:solidFill>
                  <a:srgbClr val="02315E"/>
                </a:solidFill>
                <a:latin typeface="Ubuntu"/>
                <a:ea typeface="Ubuntu"/>
                <a:cs typeface="Ubuntu"/>
                <a:sym typeface="Ubuntu"/>
              </a:rPr>
              <a:t>Анна Антончик</a:t>
            </a:r>
            <a:endParaRPr b="1" sz="2000">
              <a:solidFill>
                <a:srgbClr val="02315E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3" name="Google Shape;263;p14"/>
          <p:cNvSpPr txBox="1"/>
          <p:nvPr/>
        </p:nvSpPr>
        <p:spPr>
          <a:xfrm>
            <a:off x="3489662" y="4441396"/>
            <a:ext cx="2776961" cy="560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315E"/>
              </a:buClr>
              <a:buSzPts val="2000"/>
              <a:buFont typeface="Arial"/>
              <a:buNone/>
            </a:pPr>
            <a:r>
              <a:rPr b="1" lang="ru-RU" sz="2000">
                <a:solidFill>
                  <a:srgbClr val="02315E"/>
                </a:solidFill>
                <a:latin typeface="Ubuntu"/>
                <a:ea typeface="Ubuntu"/>
                <a:cs typeface="Ubuntu"/>
                <a:sym typeface="Ubuntu"/>
              </a:rPr>
              <a:t>Антон Парахневич</a:t>
            </a:r>
            <a:endParaRPr b="1" sz="2000">
              <a:solidFill>
                <a:srgbClr val="02315E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4" name="Google Shape;264;p14"/>
          <p:cNvSpPr txBox="1"/>
          <p:nvPr/>
        </p:nvSpPr>
        <p:spPr>
          <a:xfrm>
            <a:off x="6021850" y="4441396"/>
            <a:ext cx="2776961" cy="560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315E"/>
              </a:buClr>
              <a:buSzPts val="2000"/>
              <a:buFont typeface="Arial"/>
              <a:buNone/>
            </a:pPr>
            <a:r>
              <a:rPr b="1" lang="ru-RU" sz="2000">
                <a:solidFill>
                  <a:srgbClr val="02315E"/>
                </a:solidFill>
                <a:latin typeface="Ubuntu"/>
                <a:ea typeface="Ubuntu"/>
                <a:cs typeface="Ubuntu"/>
                <a:sym typeface="Ubuntu"/>
              </a:rPr>
              <a:t>Margo</a:t>
            </a:r>
            <a:endParaRPr/>
          </a:p>
        </p:txBody>
      </p:sp>
      <p:sp>
        <p:nvSpPr>
          <p:cNvPr id="265" name="Google Shape;265;p14"/>
          <p:cNvSpPr txBox="1"/>
          <p:nvPr/>
        </p:nvSpPr>
        <p:spPr>
          <a:xfrm>
            <a:off x="8554038" y="4441396"/>
            <a:ext cx="2776961" cy="560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315E"/>
              </a:buClr>
              <a:buSzPts val="2000"/>
              <a:buFont typeface="Arial"/>
              <a:buNone/>
            </a:pPr>
            <a:r>
              <a:rPr b="1" lang="ru-RU" sz="2000">
                <a:solidFill>
                  <a:srgbClr val="02315E"/>
                </a:solidFill>
                <a:latin typeface="Ubuntu"/>
                <a:ea typeface="Ubuntu"/>
                <a:cs typeface="Ubuntu"/>
                <a:sym typeface="Ubuntu"/>
              </a:rPr>
              <a:t>Olga</a:t>
            </a:r>
            <a:endParaRPr/>
          </a:p>
        </p:txBody>
      </p:sp>
      <p:sp>
        <p:nvSpPr>
          <p:cNvPr id="266" name="Google Shape;266;p14"/>
          <p:cNvSpPr/>
          <p:nvPr/>
        </p:nvSpPr>
        <p:spPr>
          <a:xfrm>
            <a:off x="2226002" y="4077874"/>
            <a:ext cx="153610" cy="153610"/>
          </a:xfrm>
          <a:prstGeom prst="ellipse">
            <a:avLst/>
          </a:prstGeom>
          <a:gradFill>
            <a:gsLst>
              <a:gs pos="0">
                <a:srgbClr val="00457E"/>
              </a:gs>
              <a:gs pos="53099">
                <a:srgbClr val="2F70AF"/>
              </a:gs>
              <a:gs pos="100000">
                <a:srgbClr val="B9848C"/>
              </a:gs>
            </a:gsLst>
            <a:lin ang="2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14"/>
          <p:cNvSpPr txBox="1"/>
          <p:nvPr/>
        </p:nvSpPr>
        <p:spPr>
          <a:xfrm>
            <a:off x="3689619" y="4874053"/>
            <a:ext cx="241937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Linkedin:</a:t>
            </a:r>
            <a:endParaRPr b="1"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u="sng">
                <a:solidFill>
                  <a:srgbClr val="2F70AF"/>
                </a:solidFill>
                <a:latin typeface="Roboto"/>
                <a:ea typeface="Roboto"/>
                <a:cs typeface="Roboto"/>
                <a:sym typeface="Robo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https://www.linkedin.com/in/anton-parakhnevich-q72ab09b</a:t>
            </a:r>
            <a:endParaRPr sz="1200" u="sng">
              <a:solidFill>
                <a:srgbClr val="2F70A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Telegram:</a:t>
            </a:r>
            <a:r>
              <a:rPr lang="ru-RU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@developerAD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14"/>
          <p:cNvSpPr txBox="1"/>
          <p:nvPr/>
        </p:nvSpPr>
        <p:spPr>
          <a:xfrm>
            <a:off x="8817401" y="4831720"/>
            <a:ext cx="24193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Telegram:</a:t>
            </a:r>
            <a:r>
              <a:rPr lang="ru-RU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@olgagrishkev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14"/>
          <p:cNvSpPr txBox="1"/>
          <p:nvPr/>
        </p:nvSpPr>
        <p:spPr>
          <a:xfrm>
            <a:off x="6282910" y="4874053"/>
            <a:ext cx="2419379" cy="3351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Telegram:</a:t>
            </a:r>
            <a:r>
              <a:rPr lang="ru-RU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@maargona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15"/>
          <p:cNvGrpSpPr/>
          <p:nvPr/>
        </p:nvGrpSpPr>
        <p:grpSpPr>
          <a:xfrm>
            <a:off x="130396" y="0"/>
            <a:ext cx="4769264" cy="2324850"/>
            <a:chOff x="130396" y="-1587"/>
            <a:chExt cx="4769264" cy="2324850"/>
          </a:xfrm>
        </p:grpSpPr>
        <p:sp>
          <p:nvSpPr>
            <p:cNvPr id="275" name="Google Shape;275;p15"/>
            <p:cNvSpPr/>
            <p:nvPr/>
          </p:nvSpPr>
          <p:spPr>
            <a:xfrm flipH="1">
              <a:off x="130396" y="-1587"/>
              <a:ext cx="4769264" cy="2324850"/>
            </a:xfrm>
            <a:custGeom>
              <a:rect b="b" l="l" r="r" t="t"/>
              <a:pathLst>
                <a:path extrusionOk="0" h="507" w="1043">
                  <a:moveTo>
                    <a:pt x="297" y="114"/>
                  </a:moveTo>
                  <a:cubicBezTo>
                    <a:pt x="519" y="72"/>
                    <a:pt x="416" y="507"/>
                    <a:pt x="763" y="384"/>
                  </a:cubicBezTo>
                  <a:cubicBezTo>
                    <a:pt x="971" y="311"/>
                    <a:pt x="1030" y="132"/>
                    <a:pt x="10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85"/>
                    <a:pt x="187" y="134"/>
                    <a:pt x="297" y="114"/>
                  </a:cubicBezTo>
                  <a:close/>
                </a:path>
              </a:pathLst>
            </a:custGeom>
            <a:gradFill>
              <a:gsLst>
                <a:gs pos="0">
                  <a:srgbClr val="02315E"/>
                </a:gs>
                <a:gs pos="53099">
                  <a:srgbClr val="2F70AF"/>
                </a:gs>
                <a:gs pos="100000">
                  <a:srgbClr val="B9848C"/>
                </a:gs>
              </a:gsLst>
              <a:lin ang="2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3732505" y="1160838"/>
              <a:ext cx="796071" cy="796071"/>
            </a:xfrm>
            <a:prstGeom prst="ellipse">
              <a:avLst/>
            </a:prstGeom>
            <a:gradFill>
              <a:gsLst>
                <a:gs pos="0">
                  <a:srgbClr val="02315E"/>
                </a:gs>
                <a:gs pos="53099">
                  <a:srgbClr val="2F70AF"/>
                </a:gs>
                <a:gs pos="100000">
                  <a:srgbClr val="B9848C"/>
                </a:gs>
              </a:gsLst>
              <a:lin ang="2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77" name="Google Shape;277;p15"/>
          <p:cNvSpPr txBox="1"/>
          <p:nvPr/>
        </p:nvSpPr>
        <p:spPr>
          <a:xfrm>
            <a:off x="2887436" y="3576439"/>
            <a:ext cx="64171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2315E"/>
                </a:solidFill>
                <a:latin typeface="Open Sans"/>
                <a:ea typeface="Open Sans"/>
                <a:cs typeface="Open Sans"/>
                <a:sym typeface="Open Sans"/>
              </a:rPr>
              <a:t>Ждём ваших вопросов</a:t>
            </a:r>
            <a:endParaRPr sz="1600">
              <a:solidFill>
                <a:srgbClr val="0231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15"/>
          <p:cNvSpPr/>
          <p:nvPr/>
        </p:nvSpPr>
        <p:spPr>
          <a:xfrm flipH="1">
            <a:off x="3342266" y="3891843"/>
            <a:ext cx="8896776" cy="3249736"/>
          </a:xfrm>
          <a:custGeom>
            <a:rect b="b" l="l" r="r" t="t"/>
            <a:pathLst>
              <a:path extrusionOk="0" h="755" w="2072">
                <a:moveTo>
                  <a:pt x="2072" y="691"/>
                </a:moveTo>
                <a:cubicBezTo>
                  <a:pt x="1900" y="367"/>
                  <a:pt x="1802" y="415"/>
                  <a:pt x="1533" y="582"/>
                </a:cubicBezTo>
                <a:cubicBezTo>
                  <a:pt x="1253" y="755"/>
                  <a:pt x="1125" y="359"/>
                  <a:pt x="629" y="139"/>
                </a:cubicBezTo>
                <a:cubicBezTo>
                  <a:pt x="314" y="0"/>
                  <a:pt x="108" y="174"/>
                  <a:pt x="0" y="319"/>
                </a:cubicBezTo>
                <a:cubicBezTo>
                  <a:pt x="0" y="691"/>
                  <a:pt x="0" y="691"/>
                  <a:pt x="0" y="691"/>
                </a:cubicBezTo>
                <a:lnTo>
                  <a:pt x="2072" y="691"/>
                </a:lnTo>
                <a:close/>
              </a:path>
            </a:pathLst>
          </a:custGeom>
          <a:gradFill>
            <a:gsLst>
              <a:gs pos="0">
                <a:srgbClr val="00457E"/>
              </a:gs>
              <a:gs pos="53099">
                <a:srgbClr val="2F70AF"/>
              </a:gs>
              <a:gs pos="100000">
                <a:srgbClr val="B9848C"/>
              </a:gs>
            </a:gsLst>
            <a:lin ang="2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15"/>
          <p:cNvSpPr txBox="1"/>
          <p:nvPr/>
        </p:nvSpPr>
        <p:spPr>
          <a:xfrm>
            <a:off x="46892" y="2219981"/>
            <a:ext cx="1219199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7200">
                <a:solidFill>
                  <a:srgbClr val="02315E"/>
                </a:solidFill>
                <a:latin typeface="Open Sans"/>
                <a:ea typeface="Open Sans"/>
                <a:cs typeface="Open Sans"/>
                <a:sym typeface="Open Sans"/>
              </a:rPr>
              <a:t>Спасибо за внимание</a:t>
            </a:r>
            <a:endParaRPr b="1" sz="7200">
              <a:solidFill>
                <a:srgbClr val="0231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7081627" y="4873608"/>
            <a:ext cx="171451" cy="17145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457E"/>
              </a:gs>
              <a:gs pos="58399">
                <a:srgbClr val="2F70AF"/>
              </a:gs>
              <a:gs pos="100000">
                <a:srgbClr val="B9848C"/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7081627" y="3274147"/>
            <a:ext cx="171451" cy="17145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457E"/>
              </a:gs>
              <a:gs pos="58399">
                <a:srgbClr val="2F70AF"/>
              </a:gs>
              <a:gs pos="100000">
                <a:srgbClr val="B9848C"/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7081627" y="1704144"/>
            <a:ext cx="171451" cy="17145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457E"/>
              </a:gs>
              <a:gs pos="58399">
                <a:srgbClr val="2F70AF"/>
              </a:gs>
              <a:gs pos="100000">
                <a:srgbClr val="B9848C"/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0" y="5724574"/>
            <a:ext cx="4597149" cy="1251619"/>
          </a:xfrm>
          <a:custGeom>
            <a:rect b="b" l="l" r="r" t="t"/>
            <a:pathLst>
              <a:path extrusionOk="0" h="755" w="2072">
                <a:moveTo>
                  <a:pt x="2072" y="691"/>
                </a:moveTo>
                <a:cubicBezTo>
                  <a:pt x="1900" y="367"/>
                  <a:pt x="1802" y="415"/>
                  <a:pt x="1533" y="582"/>
                </a:cubicBezTo>
                <a:cubicBezTo>
                  <a:pt x="1253" y="755"/>
                  <a:pt x="1125" y="359"/>
                  <a:pt x="629" y="139"/>
                </a:cubicBezTo>
                <a:cubicBezTo>
                  <a:pt x="314" y="0"/>
                  <a:pt x="108" y="174"/>
                  <a:pt x="0" y="319"/>
                </a:cubicBezTo>
                <a:cubicBezTo>
                  <a:pt x="0" y="691"/>
                  <a:pt x="0" y="691"/>
                  <a:pt x="0" y="691"/>
                </a:cubicBezTo>
                <a:lnTo>
                  <a:pt x="2072" y="691"/>
                </a:lnTo>
                <a:close/>
              </a:path>
            </a:pathLst>
          </a:custGeom>
          <a:solidFill>
            <a:srgbClr val="2F70AF">
              <a:alpha val="4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8438125" y="0"/>
            <a:ext cx="3753875" cy="2299178"/>
          </a:xfrm>
          <a:custGeom>
            <a:rect b="b" l="l" r="r" t="t"/>
            <a:pathLst>
              <a:path extrusionOk="0" h="798" w="1470">
                <a:moveTo>
                  <a:pt x="0" y="0"/>
                </a:moveTo>
                <a:cubicBezTo>
                  <a:pt x="4" y="57"/>
                  <a:pt x="29" y="112"/>
                  <a:pt x="76" y="142"/>
                </a:cubicBezTo>
                <a:cubicBezTo>
                  <a:pt x="166" y="198"/>
                  <a:pt x="289" y="143"/>
                  <a:pt x="388" y="180"/>
                </a:cubicBezTo>
                <a:cubicBezTo>
                  <a:pt x="505" y="224"/>
                  <a:pt x="538" y="368"/>
                  <a:pt x="598" y="477"/>
                </a:cubicBezTo>
                <a:cubicBezTo>
                  <a:pt x="714" y="690"/>
                  <a:pt x="987" y="798"/>
                  <a:pt x="1221" y="735"/>
                </a:cubicBezTo>
                <a:cubicBezTo>
                  <a:pt x="1315" y="710"/>
                  <a:pt x="1400" y="659"/>
                  <a:pt x="1470" y="591"/>
                </a:cubicBezTo>
                <a:cubicBezTo>
                  <a:pt x="1470" y="0"/>
                  <a:pt x="1470" y="0"/>
                  <a:pt x="147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2F70AF">
              <a:alpha val="4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2"/>
          <p:cNvSpPr txBox="1"/>
          <p:nvPr>
            <p:ph idx="1" type="body"/>
          </p:nvPr>
        </p:nvSpPr>
        <p:spPr>
          <a:xfrm>
            <a:off x="677417" y="519390"/>
            <a:ext cx="6860267" cy="858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315E"/>
              </a:buClr>
              <a:buSzPts val="6000"/>
              <a:buNone/>
            </a:pPr>
            <a:r>
              <a:rPr b="1" lang="ru-RU">
                <a:solidFill>
                  <a:srgbClr val="02315E"/>
                </a:solidFill>
              </a:rPr>
              <a:t>Этапы проекта</a:t>
            </a:r>
            <a:endParaRPr b="1">
              <a:solidFill>
                <a:srgbClr val="02315E"/>
              </a:solidFill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1746006" y="1704144"/>
            <a:ext cx="171451" cy="17145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457E"/>
              </a:gs>
              <a:gs pos="58399">
                <a:srgbClr val="2F70AF"/>
              </a:gs>
              <a:gs pos="100000">
                <a:srgbClr val="B9848C"/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2224572" y="2062888"/>
            <a:ext cx="2944102" cy="893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Определение последующего облика базы данных: описание данных и определение их взаимосявязи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2039350" y="1473381"/>
            <a:ext cx="3646899" cy="464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Логическое проектирование</a:t>
            </a:r>
            <a:endParaRPr b="1"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848462" y="1561118"/>
            <a:ext cx="110087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5400">
                <a:solidFill>
                  <a:srgbClr val="02315E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/>
          </a:p>
        </p:txBody>
      </p:sp>
      <p:sp>
        <p:nvSpPr>
          <p:cNvPr id="106" name="Google Shape;106;p2"/>
          <p:cNvSpPr/>
          <p:nvPr/>
        </p:nvSpPr>
        <p:spPr>
          <a:xfrm>
            <a:off x="1746006" y="3274147"/>
            <a:ext cx="171451" cy="17145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457E"/>
              </a:gs>
              <a:gs pos="58399">
                <a:srgbClr val="2F70AF"/>
              </a:gs>
              <a:gs pos="100000">
                <a:srgbClr val="B9848C"/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2224572" y="3718697"/>
            <a:ext cx="2593181" cy="893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Создание модели на основе выбранной модели организации данных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2076600" y="3171400"/>
            <a:ext cx="414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Концептуальное проектирование</a:t>
            </a:r>
            <a:endParaRPr b="1"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848462" y="3208383"/>
            <a:ext cx="110087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5400">
                <a:solidFill>
                  <a:srgbClr val="02315E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/>
          </a:p>
        </p:txBody>
      </p:sp>
      <p:sp>
        <p:nvSpPr>
          <p:cNvPr id="110" name="Google Shape;110;p2"/>
          <p:cNvSpPr/>
          <p:nvPr/>
        </p:nvSpPr>
        <p:spPr>
          <a:xfrm>
            <a:off x="1746006" y="4873608"/>
            <a:ext cx="171451" cy="17145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457E"/>
              </a:gs>
              <a:gs pos="58399">
                <a:srgbClr val="2F70AF"/>
              </a:gs>
              <a:gs pos="100000">
                <a:srgbClr val="B9848C"/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2296310" y="5284968"/>
            <a:ext cx="344541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Создание физической структуры базы данных: определение таблиц, столбцов, индексов и связей между ними. 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2076597" y="4732093"/>
            <a:ext cx="3756232" cy="450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Физическое проектирование</a:t>
            </a:r>
            <a:endParaRPr b="1" sz="1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848462" y="4801244"/>
            <a:ext cx="110087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5400">
                <a:solidFill>
                  <a:srgbClr val="02315E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/>
          </a:p>
        </p:txBody>
      </p:sp>
      <p:sp>
        <p:nvSpPr>
          <p:cNvPr id="114" name="Google Shape;114;p2"/>
          <p:cNvSpPr txBox="1"/>
          <p:nvPr/>
        </p:nvSpPr>
        <p:spPr>
          <a:xfrm>
            <a:off x="7382660" y="2063259"/>
            <a:ext cx="3445417" cy="6168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Заполнение базы данных из внешних источников с помощью SQL и SSIS</a:t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7366115" y="1473381"/>
            <a:ext cx="344541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Создание пакетов ETL</a:t>
            </a:r>
            <a:endParaRPr/>
          </a:p>
        </p:txBody>
      </p:sp>
      <p:sp>
        <p:nvSpPr>
          <p:cNvPr id="116" name="Google Shape;116;p2"/>
          <p:cNvSpPr txBox="1"/>
          <p:nvPr/>
        </p:nvSpPr>
        <p:spPr>
          <a:xfrm>
            <a:off x="6150752" y="1601223"/>
            <a:ext cx="110087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5400">
                <a:solidFill>
                  <a:srgbClr val="02315E"/>
                </a:solidFill>
                <a:latin typeface="Open Sans"/>
                <a:ea typeface="Open Sans"/>
                <a:cs typeface="Open Sans"/>
                <a:sym typeface="Open Sans"/>
              </a:rPr>
              <a:t>04</a:t>
            </a:r>
            <a:endParaRPr/>
          </a:p>
        </p:txBody>
      </p:sp>
      <p:sp>
        <p:nvSpPr>
          <p:cNvPr id="117" name="Google Shape;117;p2"/>
          <p:cNvSpPr txBox="1"/>
          <p:nvPr/>
        </p:nvSpPr>
        <p:spPr>
          <a:xfrm>
            <a:off x="7382660" y="3720550"/>
            <a:ext cx="3445417" cy="6168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Формирование отчётов в Power BI на основе созданной базы данных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7379682" y="3162521"/>
            <a:ext cx="3445416" cy="464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Создание отчёта в Power BI</a:t>
            </a:r>
            <a:endParaRPr/>
          </a:p>
        </p:txBody>
      </p:sp>
      <p:sp>
        <p:nvSpPr>
          <p:cNvPr id="119" name="Google Shape;119;p2"/>
          <p:cNvSpPr txBox="1"/>
          <p:nvPr/>
        </p:nvSpPr>
        <p:spPr>
          <a:xfrm>
            <a:off x="6150752" y="3206024"/>
            <a:ext cx="110087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5400">
                <a:solidFill>
                  <a:srgbClr val="02315E"/>
                </a:solidFill>
                <a:latin typeface="Open Sans"/>
                <a:ea typeface="Open Sans"/>
                <a:cs typeface="Open Sans"/>
                <a:sym typeface="Open Sans"/>
              </a:rPr>
              <a:t>05</a:t>
            </a:r>
            <a:endParaRPr/>
          </a:p>
        </p:txBody>
      </p:sp>
      <p:sp>
        <p:nvSpPr>
          <p:cNvPr id="120" name="Google Shape;120;p2"/>
          <p:cNvSpPr txBox="1"/>
          <p:nvPr/>
        </p:nvSpPr>
        <p:spPr>
          <a:xfrm>
            <a:off x="7382660" y="5269177"/>
            <a:ext cx="3445417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Формирование отчётов в Tableau на основе созданной базы данных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7368476" y="4724123"/>
            <a:ext cx="3459600" cy="464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Создание отчёта в Tableau</a:t>
            </a:r>
            <a:endParaRPr/>
          </a:p>
        </p:txBody>
      </p:sp>
      <p:sp>
        <p:nvSpPr>
          <p:cNvPr id="122" name="Google Shape;122;p2"/>
          <p:cNvSpPr txBox="1"/>
          <p:nvPr/>
        </p:nvSpPr>
        <p:spPr>
          <a:xfrm>
            <a:off x="6150752" y="4801244"/>
            <a:ext cx="110087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5400">
                <a:solidFill>
                  <a:srgbClr val="02315E"/>
                </a:solidFill>
                <a:latin typeface="Open Sans"/>
                <a:ea typeface="Open Sans"/>
                <a:cs typeface="Open Sans"/>
                <a:sym typeface="Open Sans"/>
              </a:rPr>
              <a:t>06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"/>
          <p:cNvSpPr/>
          <p:nvPr/>
        </p:nvSpPr>
        <p:spPr>
          <a:xfrm>
            <a:off x="8498283" y="0"/>
            <a:ext cx="3693717" cy="2198914"/>
          </a:xfrm>
          <a:custGeom>
            <a:rect b="b" l="l" r="r" t="t"/>
            <a:pathLst>
              <a:path extrusionOk="0" h="798" w="1470">
                <a:moveTo>
                  <a:pt x="0" y="0"/>
                </a:moveTo>
                <a:cubicBezTo>
                  <a:pt x="4" y="57"/>
                  <a:pt x="29" y="112"/>
                  <a:pt x="76" y="142"/>
                </a:cubicBezTo>
                <a:cubicBezTo>
                  <a:pt x="166" y="198"/>
                  <a:pt x="289" y="143"/>
                  <a:pt x="388" y="180"/>
                </a:cubicBezTo>
                <a:cubicBezTo>
                  <a:pt x="505" y="224"/>
                  <a:pt x="538" y="368"/>
                  <a:pt x="598" y="477"/>
                </a:cubicBezTo>
                <a:cubicBezTo>
                  <a:pt x="714" y="690"/>
                  <a:pt x="987" y="798"/>
                  <a:pt x="1221" y="735"/>
                </a:cubicBezTo>
                <a:cubicBezTo>
                  <a:pt x="1315" y="710"/>
                  <a:pt x="1400" y="659"/>
                  <a:pt x="1470" y="591"/>
                </a:cubicBezTo>
                <a:cubicBezTo>
                  <a:pt x="1470" y="0"/>
                  <a:pt x="1470" y="0"/>
                  <a:pt x="147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2F70AF">
              <a:alpha val="4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5394818" y="5862208"/>
            <a:ext cx="1453243" cy="489857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457E"/>
              </a:gs>
              <a:gs pos="53099">
                <a:srgbClr val="2F70AF"/>
              </a:gs>
              <a:gs pos="100000">
                <a:srgbClr val="B9848C"/>
              </a:gs>
            </a:gsLst>
            <a:lin ang="2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5544496" y="5904560"/>
            <a:ext cx="1153886" cy="339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Приступим</a:t>
            </a:r>
            <a:endParaRPr b="1" sz="1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3"/>
          <p:cNvSpPr txBox="1"/>
          <p:nvPr>
            <p:ph idx="1" type="body"/>
          </p:nvPr>
        </p:nvSpPr>
        <p:spPr>
          <a:xfrm>
            <a:off x="1007668" y="512602"/>
            <a:ext cx="8123582" cy="15216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315E"/>
              </a:buClr>
              <a:buSzPts val="6000"/>
              <a:buNone/>
            </a:pPr>
            <a:r>
              <a:rPr b="1" lang="ru-RU">
                <a:solidFill>
                  <a:srgbClr val="02315E"/>
                </a:solidFill>
              </a:rPr>
              <a:t>Использованные технологии</a:t>
            </a:r>
            <a:endParaRPr b="1">
              <a:solidFill>
                <a:srgbClr val="02315E"/>
              </a:solidFill>
            </a:endParaRPr>
          </a:p>
        </p:txBody>
      </p:sp>
      <p:pic>
        <p:nvPicPr>
          <p:cNvPr id="131" name="Google Shape;1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645" y="2243003"/>
            <a:ext cx="2743128" cy="1704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"/>
          <p:cNvPicPr preferRelativeResize="0"/>
          <p:nvPr/>
        </p:nvPicPr>
        <p:blipFill rotWithShape="1">
          <a:blip r:embed="rId4">
            <a:alphaModFix/>
          </a:blip>
          <a:srcRect b="32896" l="0" r="0" t="34176"/>
          <a:stretch/>
        </p:blipFill>
        <p:spPr>
          <a:xfrm>
            <a:off x="8765997" y="3269974"/>
            <a:ext cx="2743128" cy="67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92610" y="3181545"/>
            <a:ext cx="2786549" cy="70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30264" y="4552102"/>
            <a:ext cx="3309730" cy="877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"/>
          <p:cNvPicPr preferRelativeResize="0"/>
          <p:nvPr/>
        </p:nvPicPr>
        <p:blipFill rotWithShape="1">
          <a:blip r:embed="rId7">
            <a:alphaModFix/>
          </a:blip>
          <a:srcRect b="19330" l="0" r="0" t="19101"/>
          <a:stretch/>
        </p:blipFill>
        <p:spPr>
          <a:xfrm>
            <a:off x="6848061" y="4373340"/>
            <a:ext cx="3309730" cy="114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 txBox="1"/>
          <p:nvPr>
            <p:ph idx="1" type="body"/>
          </p:nvPr>
        </p:nvSpPr>
        <p:spPr>
          <a:xfrm>
            <a:off x="0" y="-94016"/>
            <a:ext cx="11582398" cy="1944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315E"/>
              </a:buClr>
              <a:buSzPts val="5800"/>
              <a:buNone/>
            </a:pPr>
            <a:r>
              <a:rPr b="1" lang="ru-RU" sz="5800">
                <a:solidFill>
                  <a:srgbClr val="02315E"/>
                </a:solidFill>
              </a:rPr>
              <a:t>Схема базы данных</a:t>
            </a:r>
            <a:endParaRPr b="1" sz="5800">
              <a:solidFill>
                <a:srgbClr val="02315E"/>
              </a:solidFill>
            </a:endParaRPr>
          </a:p>
        </p:txBody>
      </p:sp>
      <p:sp>
        <p:nvSpPr>
          <p:cNvPr id="141" name="Google Shape;141;p4"/>
          <p:cNvSpPr/>
          <p:nvPr/>
        </p:nvSpPr>
        <p:spPr>
          <a:xfrm flipH="1" rot="10800000">
            <a:off x="9318082" y="5690026"/>
            <a:ext cx="2873918" cy="1167974"/>
          </a:xfrm>
          <a:custGeom>
            <a:rect b="b" l="l" r="r" t="t"/>
            <a:pathLst>
              <a:path extrusionOk="0" h="798" w="1470">
                <a:moveTo>
                  <a:pt x="0" y="0"/>
                </a:moveTo>
                <a:cubicBezTo>
                  <a:pt x="4" y="57"/>
                  <a:pt x="29" y="112"/>
                  <a:pt x="76" y="142"/>
                </a:cubicBezTo>
                <a:cubicBezTo>
                  <a:pt x="166" y="198"/>
                  <a:pt x="289" y="143"/>
                  <a:pt x="388" y="180"/>
                </a:cubicBezTo>
                <a:cubicBezTo>
                  <a:pt x="505" y="224"/>
                  <a:pt x="538" y="368"/>
                  <a:pt x="598" y="477"/>
                </a:cubicBezTo>
                <a:cubicBezTo>
                  <a:pt x="714" y="690"/>
                  <a:pt x="987" y="798"/>
                  <a:pt x="1221" y="735"/>
                </a:cubicBezTo>
                <a:cubicBezTo>
                  <a:pt x="1315" y="710"/>
                  <a:pt x="1400" y="659"/>
                  <a:pt x="1470" y="591"/>
                </a:cubicBezTo>
                <a:cubicBezTo>
                  <a:pt x="1470" y="0"/>
                  <a:pt x="1470" y="0"/>
                  <a:pt x="147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2F70AF">
              <a:alpha val="4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2" name="Google Shape;14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665" y="733965"/>
            <a:ext cx="11494992" cy="553574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4"/>
          <p:cNvSpPr/>
          <p:nvPr/>
        </p:nvSpPr>
        <p:spPr>
          <a:xfrm>
            <a:off x="5535386" y="6057900"/>
            <a:ext cx="1077685" cy="2857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/>
          <p:nvPr>
            <p:ph idx="2" type="pic"/>
          </p:nvPr>
        </p:nvSpPr>
        <p:spPr>
          <a:xfrm>
            <a:off x="0" y="-29664"/>
            <a:ext cx="12192000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49" name="Google Shape;149;p5"/>
          <p:cNvSpPr txBox="1"/>
          <p:nvPr/>
        </p:nvSpPr>
        <p:spPr>
          <a:xfrm>
            <a:off x="1923924" y="4776300"/>
            <a:ext cx="2027238" cy="340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Communicate each other</a:t>
            </a:r>
            <a:endParaRPr/>
          </a:p>
        </p:txBody>
      </p:sp>
      <p:sp>
        <p:nvSpPr>
          <p:cNvPr id="150" name="Google Shape;150;p5"/>
          <p:cNvSpPr txBox="1"/>
          <p:nvPr/>
        </p:nvSpPr>
        <p:spPr>
          <a:xfrm>
            <a:off x="4963979" y="4804013"/>
            <a:ext cx="2027238" cy="340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Make good conversation</a:t>
            </a:r>
            <a:endParaRPr/>
          </a:p>
        </p:txBody>
      </p:sp>
      <p:sp>
        <p:nvSpPr>
          <p:cNvPr id="151" name="Google Shape;151;p5"/>
          <p:cNvSpPr txBox="1"/>
          <p:nvPr/>
        </p:nvSpPr>
        <p:spPr>
          <a:xfrm>
            <a:off x="2034906" y="5557224"/>
            <a:ext cx="2027238" cy="340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Create progress everyday</a:t>
            </a:r>
            <a:endParaRPr/>
          </a:p>
        </p:txBody>
      </p:sp>
      <p:sp>
        <p:nvSpPr>
          <p:cNvPr id="152" name="Google Shape;152;p5"/>
          <p:cNvSpPr/>
          <p:nvPr/>
        </p:nvSpPr>
        <p:spPr>
          <a:xfrm>
            <a:off x="8020974" y="0"/>
            <a:ext cx="4171025" cy="1559859"/>
          </a:xfrm>
          <a:custGeom>
            <a:rect b="b" l="l" r="r" t="t"/>
            <a:pathLst>
              <a:path extrusionOk="0" h="798" w="1470">
                <a:moveTo>
                  <a:pt x="0" y="0"/>
                </a:moveTo>
                <a:cubicBezTo>
                  <a:pt x="4" y="57"/>
                  <a:pt x="29" y="112"/>
                  <a:pt x="76" y="142"/>
                </a:cubicBezTo>
                <a:cubicBezTo>
                  <a:pt x="166" y="198"/>
                  <a:pt x="289" y="143"/>
                  <a:pt x="388" y="180"/>
                </a:cubicBezTo>
                <a:cubicBezTo>
                  <a:pt x="505" y="224"/>
                  <a:pt x="538" y="368"/>
                  <a:pt x="598" y="477"/>
                </a:cubicBezTo>
                <a:cubicBezTo>
                  <a:pt x="714" y="690"/>
                  <a:pt x="987" y="798"/>
                  <a:pt x="1221" y="735"/>
                </a:cubicBezTo>
                <a:cubicBezTo>
                  <a:pt x="1315" y="710"/>
                  <a:pt x="1400" y="659"/>
                  <a:pt x="1470" y="591"/>
                </a:cubicBezTo>
                <a:cubicBezTo>
                  <a:pt x="1470" y="0"/>
                  <a:pt x="1470" y="0"/>
                  <a:pt x="1470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457E">
                  <a:alpha val="40000"/>
                </a:srgbClr>
              </a:gs>
              <a:gs pos="53099">
                <a:srgbClr val="2F70AF">
                  <a:alpha val="40000"/>
                </a:srgbClr>
              </a:gs>
              <a:gs pos="100000">
                <a:srgbClr val="B9848C">
                  <a:alpha val="40000"/>
                </a:srgbClr>
              </a:gs>
            </a:gsLst>
            <a:lin ang="2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3" name="Google Shape;153;p5"/>
          <p:cNvPicPr preferRelativeResize="0"/>
          <p:nvPr/>
        </p:nvPicPr>
        <p:blipFill rotWithShape="1">
          <a:blip r:embed="rId3">
            <a:alphaModFix/>
          </a:blip>
          <a:srcRect b="0" l="1484" r="0" t="379"/>
          <a:stretch/>
        </p:blipFill>
        <p:spPr>
          <a:xfrm>
            <a:off x="400016" y="1476175"/>
            <a:ext cx="3245202" cy="4985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0974" y="1476175"/>
            <a:ext cx="3815122" cy="47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0143" y="1476175"/>
            <a:ext cx="3551850" cy="505359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5"/>
          <p:cNvSpPr txBox="1"/>
          <p:nvPr/>
        </p:nvSpPr>
        <p:spPr>
          <a:xfrm>
            <a:off x="562709" y="209038"/>
            <a:ext cx="8194430" cy="1079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315E"/>
              </a:buClr>
              <a:buSzPct val="100000"/>
              <a:buFont typeface="Arial"/>
              <a:buNone/>
            </a:pPr>
            <a:r>
              <a:rPr b="1" lang="ru-RU" sz="6000">
                <a:solidFill>
                  <a:srgbClr val="02315E"/>
                </a:solidFill>
                <a:latin typeface="Open Sans"/>
                <a:ea typeface="Open Sans"/>
                <a:cs typeface="Open Sans"/>
                <a:sym typeface="Open Sans"/>
              </a:rPr>
              <a:t>Создание БД и таблиц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/>
          <p:nvPr/>
        </p:nvSpPr>
        <p:spPr>
          <a:xfrm flipH="1" rot="10800000">
            <a:off x="5883816" y="3576917"/>
            <a:ext cx="6308183" cy="3281081"/>
          </a:xfrm>
          <a:custGeom>
            <a:rect b="b" l="l" r="r" t="t"/>
            <a:pathLst>
              <a:path extrusionOk="0" h="798" w="1470">
                <a:moveTo>
                  <a:pt x="0" y="0"/>
                </a:moveTo>
                <a:cubicBezTo>
                  <a:pt x="4" y="57"/>
                  <a:pt x="29" y="112"/>
                  <a:pt x="76" y="142"/>
                </a:cubicBezTo>
                <a:cubicBezTo>
                  <a:pt x="166" y="198"/>
                  <a:pt x="289" y="143"/>
                  <a:pt x="388" y="180"/>
                </a:cubicBezTo>
                <a:cubicBezTo>
                  <a:pt x="505" y="224"/>
                  <a:pt x="538" y="368"/>
                  <a:pt x="598" y="477"/>
                </a:cubicBezTo>
                <a:cubicBezTo>
                  <a:pt x="714" y="690"/>
                  <a:pt x="987" y="798"/>
                  <a:pt x="1221" y="735"/>
                </a:cubicBezTo>
                <a:cubicBezTo>
                  <a:pt x="1315" y="710"/>
                  <a:pt x="1400" y="659"/>
                  <a:pt x="1470" y="591"/>
                </a:cubicBezTo>
                <a:cubicBezTo>
                  <a:pt x="1470" y="0"/>
                  <a:pt x="1470" y="0"/>
                  <a:pt x="147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0457E">
              <a:alpha val="4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6"/>
          <p:cNvSpPr txBox="1"/>
          <p:nvPr/>
        </p:nvSpPr>
        <p:spPr>
          <a:xfrm>
            <a:off x="5519057" y="5665557"/>
            <a:ext cx="1153886" cy="339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Start Now</a:t>
            </a:r>
            <a:endParaRPr b="1" sz="1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3" name="Google Shape;16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755" y="1509054"/>
            <a:ext cx="2682472" cy="251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6"/>
          <p:cNvPicPr preferRelativeResize="0"/>
          <p:nvPr/>
        </p:nvPicPr>
        <p:blipFill rotWithShape="1">
          <a:blip r:embed="rId4">
            <a:alphaModFix/>
          </a:blip>
          <a:srcRect b="0" l="0" r="0" t="3234"/>
          <a:stretch/>
        </p:blipFill>
        <p:spPr>
          <a:xfrm>
            <a:off x="5741398" y="2720467"/>
            <a:ext cx="2568163" cy="151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6"/>
          <p:cNvPicPr preferRelativeResize="0"/>
          <p:nvPr/>
        </p:nvPicPr>
        <p:blipFill rotWithShape="1">
          <a:blip r:embed="rId5">
            <a:alphaModFix/>
          </a:blip>
          <a:srcRect b="0" l="0" r="9855" t="0"/>
          <a:stretch/>
        </p:blipFill>
        <p:spPr>
          <a:xfrm>
            <a:off x="5670691" y="1508855"/>
            <a:ext cx="2363155" cy="88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88219" y="1508855"/>
            <a:ext cx="2568163" cy="21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0506" y="4278496"/>
            <a:ext cx="2545301" cy="2187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6"/>
          <p:cNvPicPr preferRelativeResize="0"/>
          <p:nvPr/>
        </p:nvPicPr>
        <p:blipFill rotWithShape="1">
          <a:blip r:embed="rId8">
            <a:alphaModFix/>
          </a:blip>
          <a:srcRect b="0" l="0" r="8310" t="0"/>
          <a:stretch/>
        </p:blipFill>
        <p:spPr>
          <a:xfrm>
            <a:off x="8735580" y="4694201"/>
            <a:ext cx="2732021" cy="1211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88219" y="3810578"/>
            <a:ext cx="2270957" cy="1165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10">
            <a:alphaModFix/>
          </a:blip>
          <a:srcRect b="0" l="0" r="9408" t="0"/>
          <a:stretch/>
        </p:blipFill>
        <p:spPr>
          <a:xfrm>
            <a:off x="5686396" y="4414977"/>
            <a:ext cx="2568164" cy="1638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20640" y="5079045"/>
            <a:ext cx="2613887" cy="1653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735579" y="1508855"/>
            <a:ext cx="2732021" cy="319305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6"/>
          <p:cNvSpPr txBox="1"/>
          <p:nvPr/>
        </p:nvSpPr>
        <p:spPr>
          <a:xfrm>
            <a:off x="562709" y="209038"/>
            <a:ext cx="8194430" cy="1079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315E"/>
              </a:buClr>
              <a:buSzPct val="100000"/>
              <a:buFont typeface="Arial"/>
              <a:buNone/>
            </a:pPr>
            <a:r>
              <a:rPr b="1" lang="ru-RU" sz="6000">
                <a:solidFill>
                  <a:srgbClr val="02315E"/>
                </a:solidFill>
                <a:latin typeface="Open Sans"/>
                <a:ea typeface="Open Sans"/>
                <a:cs typeface="Open Sans"/>
                <a:sym typeface="Open Sans"/>
              </a:rPr>
              <a:t>Создание БД и таблиц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242" y="78371"/>
            <a:ext cx="9237841" cy="671553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7"/>
          <p:cNvSpPr/>
          <p:nvPr/>
        </p:nvSpPr>
        <p:spPr>
          <a:xfrm flipH="1" rot="10800000">
            <a:off x="8740588" y="5002305"/>
            <a:ext cx="3451412" cy="1855694"/>
          </a:xfrm>
          <a:custGeom>
            <a:rect b="b" l="l" r="r" t="t"/>
            <a:pathLst>
              <a:path extrusionOk="0" h="798" w="1470">
                <a:moveTo>
                  <a:pt x="0" y="0"/>
                </a:moveTo>
                <a:cubicBezTo>
                  <a:pt x="4" y="57"/>
                  <a:pt x="29" y="112"/>
                  <a:pt x="76" y="142"/>
                </a:cubicBezTo>
                <a:cubicBezTo>
                  <a:pt x="166" y="198"/>
                  <a:pt x="289" y="143"/>
                  <a:pt x="388" y="180"/>
                </a:cubicBezTo>
                <a:cubicBezTo>
                  <a:pt x="505" y="224"/>
                  <a:pt x="538" y="368"/>
                  <a:pt x="598" y="477"/>
                </a:cubicBezTo>
                <a:cubicBezTo>
                  <a:pt x="714" y="690"/>
                  <a:pt x="987" y="798"/>
                  <a:pt x="1221" y="735"/>
                </a:cubicBezTo>
                <a:cubicBezTo>
                  <a:pt x="1315" y="710"/>
                  <a:pt x="1400" y="659"/>
                  <a:pt x="1470" y="591"/>
                </a:cubicBezTo>
                <a:cubicBezTo>
                  <a:pt x="1470" y="0"/>
                  <a:pt x="1470" y="0"/>
                  <a:pt x="1470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457E">
                  <a:alpha val="40000"/>
                </a:srgbClr>
              </a:gs>
              <a:gs pos="53099">
                <a:srgbClr val="2F70AF">
                  <a:alpha val="40000"/>
                </a:srgbClr>
              </a:gs>
              <a:gs pos="100000">
                <a:srgbClr val="B9848C">
                  <a:alpha val="40000"/>
                </a:srgbClr>
              </a:gs>
            </a:gsLst>
            <a:lin ang="2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7"/>
          <p:cNvSpPr txBox="1"/>
          <p:nvPr>
            <p:ph idx="1" type="body"/>
          </p:nvPr>
        </p:nvSpPr>
        <p:spPr>
          <a:xfrm>
            <a:off x="3790003" y="146285"/>
            <a:ext cx="8194430" cy="1079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315E"/>
              </a:buClr>
              <a:buSzPts val="6000"/>
              <a:buNone/>
            </a:pPr>
            <a:r>
              <a:rPr b="1" lang="ru-RU">
                <a:solidFill>
                  <a:srgbClr val="02315E"/>
                </a:solidFill>
              </a:rPr>
              <a:t>Заполнение таблиц</a:t>
            </a:r>
            <a:endParaRPr b="1">
              <a:solidFill>
                <a:srgbClr val="02315E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 txBox="1"/>
          <p:nvPr>
            <p:ph idx="1" type="body"/>
          </p:nvPr>
        </p:nvSpPr>
        <p:spPr>
          <a:xfrm>
            <a:off x="562709" y="209038"/>
            <a:ext cx="8194430" cy="1079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315E"/>
              </a:buClr>
              <a:buSzPts val="6000"/>
              <a:buNone/>
            </a:pPr>
            <a:r>
              <a:rPr b="1" lang="ru-RU">
                <a:solidFill>
                  <a:srgbClr val="02315E"/>
                </a:solidFill>
              </a:rPr>
              <a:t>Заполнение таблиц</a:t>
            </a:r>
            <a:endParaRPr b="1">
              <a:solidFill>
                <a:srgbClr val="02315E"/>
              </a:solidFill>
            </a:endParaRPr>
          </a:p>
        </p:txBody>
      </p:sp>
      <p:pic>
        <p:nvPicPr>
          <p:cNvPr id="186" name="Google Shape;186;p8"/>
          <p:cNvPicPr preferRelativeResize="0"/>
          <p:nvPr/>
        </p:nvPicPr>
        <p:blipFill rotWithShape="1">
          <a:blip r:embed="rId3">
            <a:alphaModFix/>
          </a:blip>
          <a:srcRect b="0" l="0" r="0" t="467"/>
          <a:stretch/>
        </p:blipFill>
        <p:spPr>
          <a:xfrm>
            <a:off x="1646865" y="1143000"/>
            <a:ext cx="8483678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8"/>
          <p:cNvSpPr/>
          <p:nvPr/>
        </p:nvSpPr>
        <p:spPr>
          <a:xfrm>
            <a:off x="7674429" y="0"/>
            <a:ext cx="4517571" cy="1885950"/>
          </a:xfrm>
          <a:custGeom>
            <a:rect b="b" l="l" r="r" t="t"/>
            <a:pathLst>
              <a:path extrusionOk="0" h="798" w="1470">
                <a:moveTo>
                  <a:pt x="0" y="0"/>
                </a:moveTo>
                <a:cubicBezTo>
                  <a:pt x="4" y="57"/>
                  <a:pt x="29" y="112"/>
                  <a:pt x="76" y="142"/>
                </a:cubicBezTo>
                <a:cubicBezTo>
                  <a:pt x="166" y="198"/>
                  <a:pt x="289" y="143"/>
                  <a:pt x="388" y="180"/>
                </a:cubicBezTo>
                <a:cubicBezTo>
                  <a:pt x="505" y="224"/>
                  <a:pt x="538" y="368"/>
                  <a:pt x="598" y="477"/>
                </a:cubicBezTo>
                <a:cubicBezTo>
                  <a:pt x="714" y="690"/>
                  <a:pt x="987" y="798"/>
                  <a:pt x="1221" y="735"/>
                </a:cubicBezTo>
                <a:cubicBezTo>
                  <a:pt x="1315" y="710"/>
                  <a:pt x="1400" y="659"/>
                  <a:pt x="1470" y="591"/>
                </a:cubicBezTo>
                <a:cubicBezTo>
                  <a:pt x="1470" y="0"/>
                  <a:pt x="1470" y="0"/>
                  <a:pt x="1470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457E">
                  <a:alpha val="40000"/>
                </a:srgbClr>
              </a:gs>
              <a:gs pos="53099">
                <a:srgbClr val="2F70AF">
                  <a:alpha val="40000"/>
                </a:srgbClr>
              </a:gs>
              <a:gs pos="100000">
                <a:srgbClr val="B9848C">
                  <a:alpha val="40000"/>
                </a:srgbClr>
              </a:gs>
            </a:gsLst>
            <a:lin ang="2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"/>
          <p:cNvSpPr txBox="1"/>
          <p:nvPr/>
        </p:nvSpPr>
        <p:spPr>
          <a:xfrm>
            <a:off x="562709" y="209038"/>
            <a:ext cx="8194430" cy="10795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315E"/>
              </a:buClr>
              <a:buSzPts val="6000"/>
              <a:buFont typeface="Arial"/>
              <a:buNone/>
            </a:pPr>
            <a:r>
              <a:rPr b="1" lang="ru-RU" sz="6000">
                <a:solidFill>
                  <a:srgbClr val="02315E"/>
                </a:solidFill>
                <a:latin typeface="Open Sans"/>
                <a:ea typeface="Open Sans"/>
                <a:cs typeface="Open Sans"/>
                <a:sym typeface="Open Sans"/>
              </a:rPr>
              <a:t>Заполнение таблиц</a:t>
            </a:r>
            <a:endParaRPr b="1" sz="6000">
              <a:solidFill>
                <a:srgbClr val="02315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3" name="Google Shape;19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929" y="1110733"/>
            <a:ext cx="6391722" cy="3411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1875" y="3571116"/>
            <a:ext cx="8280125" cy="321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9"/>
          <p:cNvPicPr preferRelativeResize="0"/>
          <p:nvPr/>
        </p:nvPicPr>
        <p:blipFill rotWithShape="1">
          <a:blip r:embed="rId5">
            <a:alphaModFix/>
          </a:blip>
          <a:srcRect b="0" l="814" r="0" t="0"/>
          <a:stretch/>
        </p:blipFill>
        <p:spPr>
          <a:xfrm>
            <a:off x="7065780" y="1259272"/>
            <a:ext cx="4188278" cy="25960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9"/>
          <p:cNvSpPr/>
          <p:nvPr/>
        </p:nvSpPr>
        <p:spPr>
          <a:xfrm rot="10800000">
            <a:off x="-1" y="5244352"/>
            <a:ext cx="3911875" cy="1613647"/>
          </a:xfrm>
          <a:custGeom>
            <a:rect b="b" l="l" r="r" t="t"/>
            <a:pathLst>
              <a:path extrusionOk="0" h="798" w="1470">
                <a:moveTo>
                  <a:pt x="0" y="0"/>
                </a:moveTo>
                <a:cubicBezTo>
                  <a:pt x="4" y="57"/>
                  <a:pt x="29" y="112"/>
                  <a:pt x="76" y="142"/>
                </a:cubicBezTo>
                <a:cubicBezTo>
                  <a:pt x="166" y="198"/>
                  <a:pt x="289" y="143"/>
                  <a:pt x="388" y="180"/>
                </a:cubicBezTo>
                <a:cubicBezTo>
                  <a:pt x="505" y="224"/>
                  <a:pt x="538" y="368"/>
                  <a:pt x="598" y="477"/>
                </a:cubicBezTo>
                <a:cubicBezTo>
                  <a:pt x="714" y="690"/>
                  <a:pt x="987" y="798"/>
                  <a:pt x="1221" y="735"/>
                </a:cubicBezTo>
                <a:cubicBezTo>
                  <a:pt x="1315" y="710"/>
                  <a:pt x="1400" y="659"/>
                  <a:pt x="1470" y="591"/>
                </a:cubicBezTo>
                <a:cubicBezTo>
                  <a:pt x="1470" y="0"/>
                  <a:pt x="1470" y="0"/>
                  <a:pt x="1470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457E">
                  <a:alpha val="40000"/>
                </a:srgbClr>
              </a:gs>
              <a:gs pos="53099">
                <a:srgbClr val="2F70AF">
                  <a:alpha val="40000"/>
                </a:srgbClr>
              </a:gs>
              <a:gs pos="100000">
                <a:srgbClr val="B9848C">
                  <a:alpha val="40000"/>
                </a:srgbClr>
              </a:gs>
            </a:gsLst>
            <a:lin ang="2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olors 18 Dark">
      <a:dk1>
        <a:srgbClr val="FFFFFF"/>
      </a:dk1>
      <a:lt1>
        <a:srgbClr val="313131"/>
      </a:lt1>
      <a:dk2>
        <a:srgbClr val="313C3F"/>
      </a:dk2>
      <a:lt2>
        <a:srgbClr val="FFFFFF"/>
      </a:lt2>
      <a:accent1>
        <a:srgbClr val="DF1E2C"/>
      </a:accent1>
      <a:accent2>
        <a:srgbClr val="A34D9D"/>
      </a:accent2>
      <a:accent3>
        <a:srgbClr val="FFC000"/>
      </a:accent3>
      <a:accent4>
        <a:srgbClr val="418386"/>
      </a:accent4>
      <a:accent5>
        <a:srgbClr val="00B0F0"/>
      </a:accent5>
      <a:accent6>
        <a:srgbClr val="7F6F8F"/>
      </a:accent6>
      <a:hlink>
        <a:srgbClr val="A05024"/>
      </a:hlink>
      <a:folHlink>
        <a:srgbClr val="FEC0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2018-11-06T13:28:40Z</dcterms:created>
  <dc:creator>Dracarys</dc:creator>
</cp:coreProperties>
</file>